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6" r:id="rId5"/>
    <p:sldId id="274" r:id="rId6"/>
    <p:sldId id="389" r:id="rId7"/>
    <p:sldId id="423" r:id="rId8"/>
    <p:sldId id="301" r:id="rId9"/>
    <p:sldId id="424" r:id="rId10"/>
    <p:sldId id="425"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449" r:id="rId24"/>
    <p:sldId id="441" r:id="rId25"/>
    <p:sldId id="442" r:id="rId26"/>
    <p:sldId id="443" r:id="rId27"/>
    <p:sldId id="444" r:id="rId28"/>
    <p:sldId id="445" r:id="rId29"/>
    <p:sldId id="438" r:id="rId30"/>
    <p:sldId id="439" r:id="rId31"/>
    <p:sldId id="448" r:id="rId32"/>
    <p:sldId id="440" r:id="rId33"/>
    <p:sldId id="446" r:id="rId34"/>
    <p:sldId id="447" r:id="rId35"/>
    <p:sldId id="420"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9DEF65-B5B0-4005-ABE7-ED8A73F52251}" v="69" dt="2024-03-19T13:07:48.98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3" d="100"/>
          <a:sy n="63" d="100"/>
        </p:scale>
        <p:origin x="728" y="56"/>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719DEF65-B5B0-4005-ABE7-ED8A73F52251}"/>
    <pc:docChg chg="custSel addSld modSld">
      <pc:chgData name="Gé Verbeek" userId="20d2065d-8055-4a68-a463-00777506795f" providerId="ADAL" clId="{719DEF65-B5B0-4005-ABE7-ED8A73F52251}" dt="2024-03-22T08:07:48.673" v="107" actId="20577"/>
      <pc:docMkLst>
        <pc:docMk/>
      </pc:docMkLst>
      <pc:sldChg chg="modSp mod">
        <pc:chgData name="Gé Verbeek" userId="20d2065d-8055-4a68-a463-00777506795f" providerId="ADAL" clId="{719DEF65-B5B0-4005-ABE7-ED8A73F52251}" dt="2024-03-19T12:54:07.450" v="5" actId="20577"/>
        <pc:sldMkLst>
          <pc:docMk/>
          <pc:sldMk cId="2852106234" sldId="389"/>
        </pc:sldMkLst>
        <pc:spChg chg="mod">
          <ac:chgData name="Gé Verbeek" userId="20d2065d-8055-4a68-a463-00777506795f" providerId="ADAL" clId="{719DEF65-B5B0-4005-ABE7-ED8A73F52251}" dt="2024-03-19T12:54:07.450" v="5" actId="20577"/>
          <ac:spMkLst>
            <pc:docMk/>
            <pc:sldMk cId="2852106234" sldId="389"/>
            <ac:spMk id="4" creationId="{BE5E9AAC-8AFC-4CA9-B89F-13D11A0216BE}"/>
          </ac:spMkLst>
        </pc:spChg>
      </pc:sldChg>
      <pc:sldChg chg="modSp mod modAnim">
        <pc:chgData name="Gé Verbeek" userId="20d2065d-8055-4a68-a463-00777506795f" providerId="ADAL" clId="{719DEF65-B5B0-4005-ABE7-ED8A73F52251}" dt="2024-03-19T13:07:48.988" v="97" actId="20577"/>
        <pc:sldMkLst>
          <pc:docMk/>
          <pc:sldMk cId="792095981" sldId="437"/>
        </pc:sldMkLst>
        <pc:spChg chg="mod">
          <ac:chgData name="Gé Verbeek" userId="20d2065d-8055-4a68-a463-00777506795f" providerId="ADAL" clId="{719DEF65-B5B0-4005-ABE7-ED8A73F52251}" dt="2024-03-19T13:04:06.744" v="34" actId="20577"/>
          <ac:spMkLst>
            <pc:docMk/>
            <pc:sldMk cId="792095981" sldId="437"/>
            <ac:spMk id="3" creationId="{356889DA-41A2-4552-A79A-4F80576CFD40}"/>
          </ac:spMkLst>
        </pc:spChg>
        <pc:spChg chg="mod">
          <ac:chgData name="Gé Verbeek" userId="20d2065d-8055-4a68-a463-00777506795f" providerId="ADAL" clId="{719DEF65-B5B0-4005-ABE7-ED8A73F52251}" dt="2024-03-19T13:07:48.988" v="97" actId="20577"/>
          <ac:spMkLst>
            <pc:docMk/>
            <pc:sldMk cId="792095981" sldId="437"/>
            <ac:spMk id="4" creationId="{BE5E9AAC-8AFC-4CA9-B89F-13D11A0216BE}"/>
          </ac:spMkLst>
        </pc:spChg>
      </pc:sldChg>
      <pc:sldChg chg="addSp delSp modSp mod">
        <pc:chgData name="Gé Verbeek" userId="20d2065d-8055-4a68-a463-00777506795f" providerId="ADAL" clId="{719DEF65-B5B0-4005-ABE7-ED8A73F52251}" dt="2024-03-19T13:11:38.388" v="101" actId="14100"/>
        <pc:sldMkLst>
          <pc:docMk/>
          <pc:sldMk cId="239784199" sldId="441"/>
        </pc:sldMkLst>
        <pc:picChg chg="del">
          <ac:chgData name="Gé Verbeek" userId="20d2065d-8055-4a68-a463-00777506795f" providerId="ADAL" clId="{719DEF65-B5B0-4005-ABE7-ED8A73F52251}" dt="2024-03-19T13:11:29.951" v="98" actId="478"/>
          <ac:picMkLst>
            <pc:docMk/>
            <pc:sldMk cId="239784199" sldId="441"/>
            <ac:picMk id="6" creationId="{C4FE91CA-C981-41F3-9249-0B31687091C5}"/>
          </ac:picMkLst>
        </pc:picChg>
        <pc:picChg chg="add mod">
          <ac:chgData name="Gé Verbeek" userId="20d2065d-8055-4a68-a463-00777506795f" providerId="ADAL" clId="{719DEF65-B5B0-4005-ABE7-ED8A73F52251}" dt="2024-03-19T13:11:38.388" v="101" actId="14100"/>
          <ac:picMkLst>
            <pc:docMk/>
            <pc:sldMk cId="239784199" sldId="441"/>
            <ac:picMk id="7" creationId="{7D82D59B-E087-F380-B03C-67416FDD0AEF}"/>
          </ac:picMkLst>
        </pc:picChg>
      </pc:sldChg>
      <pc:sldChg chg="addSp modSp add mod modAnim">
        <pc:chgData name="Gé Verbeek" userId="20d2065d-8055-4a68-a463-00777506795f" providerId="ADAL" clId="{719DEF65-B5B0-4005-ABE7-ED8A73F52251}" dt="2024-03-22T08:07:48.673" v="107" actId="20577"/>
        <pc:sldMkLst>
          <pc:docMk/>
          <pc:sldMk cId="2791640637" sldId="449"/>
        </pc:sldMkLst>
        <pc:spChg chg="mod">
          <ac:chgData name="Gé Verbeek" userId="20d2065d-8055-4a68-a463-00777506795f" providerId="ADAL" clId="{719DEF65-B5B0-4005-ABE7-ED8A73F52251}" dt="2024-03-22T08:07:48.673" v="107" actId="20577"/>
          <ac:spMkLst>
            <pc:docMk/>
            <pc:sldMk cId="2791640637" sldId="449"/>
            <ac:spMk id="4" creationId="{BE5E9AAC-8AFC-4CA9-B89F-13D11A0216BE}"/>
          </ac:spMkLst>
        </pc:spChg>
        <pc:picChg chg="add mod">
          <ac:chgData name="Gé Verbeek" userId="20d2065d-8055-4a68-a463-00777506795f" providerId="ADAL" clId="{719DEF65-B5B0-4005-ABE7-ED8A73F52251}" dt="2024-03-19T13:12:05.012" v="105" actId="1076"/>
          <ac:picMkLst>
            <pc:docMk/>
            <pc:sldMk cId="2791640637" sldId="449"/>
            <ac:picMk id="6" creationId="{EC958A91-79F6-4D6F-A5B8-D146AB28515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22-3-2024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22-3-2024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https://youtu.be/9h21d6mu8A4</a:t>
            </a:r>
          </a:p>
        </p:txBody>
      </p:sp>
      <p:sp>
        <p:nvSpPr>
          <p:cNvPr id="4" name="Tijdelijke aanduiding voor dianummer 3"/>
          <p:cNvSpPr>
            <a:spLocks noGrp="1"/>
          </p:cNvSpPr>
          <p:nvPr>
            <p:ph type="sldNum" sz="quarter" idx="5"/>
          </p:nvPr>
        </p:nvSpPr>
        <p:spPr/>
        <p:txBody>
          <a:bodyPr/>
          <a:lstStyle/>
          <a:p>
            <a:fld id="{4CF2AE81-861B-4764-8A92-10FE93FC7A5B}" type="slidenum">
              <a:rPr lang="nl-NL" smtClean="0"/>
              <a:t>6</a:t>
            </a:fld>
            <a:endParaRPr lang="nl-NL"/>
          </a:p>
        </p:txBody>
      </p:sp>
    </p:spTree>
    <p:extLst>
      <p:ext uri="{BB962C8B-B14F-4D97-AF65-F5344CB8AC3E}">
        <p14:creationId xmlns:p14="http://schemas.microsoft.com/office/powerpoint/2010/main" val="2087628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https://www.30mhz.com/nl/nieuws/monitor-vpd-in-je-kas/</a:t>
            </a:r>
          </a:p>
        </p:txBody>
      </p:sp>
      <p:sp>
        <p:nvSpPr>
          <p:cNvPr id="4" name="Tijdelijke aanduiding voor dianummer 3"/>
          <p:cNvSpPr>
            <a:spLocks noGrp="1"/>
          </p:cNvSpPr>
          <p:nvPr>
            <p:ph type="sldNum" sz="quarter" idx="5"/>
          </p:nvPr>
        </p:nvSpPr>
        <p:spPr/>
        <p:txBody>
          <a:bodyPr/>
          <a:lstStyle/>
          <a:p>
            <a:fld id="{4CF2AE81-861B-4764-8A92-10FE93FC7A5B}" type="slidenum">
              <a:rPr lang="nl-NL" smtClean="0"/>
              <a:t>18</a:t>
            </a:fld>
            <a:endParaRPr lang="nl-NL"/>
          </a:p>
        </p:txBody>
      </p:sp>
    </p:spTree>
    <p:extLst>
      <p:ext uri="{BB962C8B-B14F-4D97-AF65-F5344CB8AC3E}">
        <p14:creationId xmlns:p14="http://schemas.microsoft.com/office/powerpoint/2010/main" val="2829346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32</a:t>
            </a:fld>
            <a:endParaRPr lang="nl-NL" altLang="nl-NL"/>
          </a:p>
        </p:txBody>
      </p:sp>
    </p:spTree>
    <p:extLst>
      <p:ext uri="{BB962C8B-B14F-4D97-AF65-F5344CB8AC3E}">
        <p14:creationId xmlns:p14="http://schemas.microsoft.com/office/powerpoint/2010/main" val="416173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a:solidFill>
                  <a:prstClr val="black"/>
                </a:solidFill>
                <a:latin typeface="Calibri"/>
              </a:rPr>
              <a:t>Huidmondjes</a:t>
            </a:r>
          </a:p>
        </p:txBody>
      </p:sp>
      <p:sp>
        <p:nvSpPr>
          <p:cNvPr id="4" name="Tekstvak 3">
            <a:extLst>
              <a:ext uri="{FF2B5EF4-FFF2-40B4-BE49-F238E27FC236}">
                <a16:creationId xmlns:a16="http://schemas.microsoft.com/office/drawing/2014/main" id="{BE5E9AAC-8AFC-4CA9-B89F-13D11A0216BE}"/>
              </a:ext>
            </a:extLst>
          </p:cNvPr>
          <p:cNvSpPr txBox="1"/>
          <p:nvPr/>
        </p:nvSpPr>
        <p:spPr>
          <a:xfrm>
            <a:off x="1099190" y="1814895"/>
            <a:ext cx="6856249" cy="2723823"/>
          </a:xfrm>
          <a:prstGeom prst="rect">
            <a:avLst/>
          </a:prstGeom>
          <a:noFill/>
        </p:spPr>
        <p:txBody>
          <a:bodyPr wrap="square" rtlCol="0">
            <a:spAutoFit/>
          </a:bodyPr>
          <a:lstStyle/>
          <a:p>
            <a:pPr>
              <a:defRPr/>
            </a:pPr>
            <a:r>
              <a:rPr lang="nl-NL" sz="2400" dirty="0">
                <a:solidFill>
                  <a:prstClr val="black"/>
                </a:solidFill>
                <a:latin typeface="Calibri"/>
              </a:rPr>
              <a:t>Heb je echter een water tekort in het blad (stres), dan kan de turgor  niet op niveau gehouden worden en zullen de huidmondjes  sluiten, ondanks de hoge concentratie K+ ionen.</a:t>
            </a:r>
          </a:p>
          <a:p>
            <a:pPr>
              <a:defRPr/>
            </a:pPr>
            <a:endParaRPr lang="nl-NL" sz="2400" dirty="0">
              <a:solidFill>
                <a:prstClr val="black"/>
              </a:solidFill>
              <a:latin typeface="Calibri"/>
            </a:endParaRPr>
          </a:p>
          <a:p>
            <a:pPr>
              <a:defRPr/>
            </a:pPr>
            <a:endParaRPr lang="nl-NL" sz="240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pic>
        <p:nvPicPr>
          <p:cNvPr id="5" name="Afbeelding 4">
            <a:extLst>
              <a:ext uri="{FF2B5EF4-FFF2-40B4-BE49-F238E27FC236}">
                <a16:creationId xmlns:a16="http://schemas.microsoft.com/office/drawing/2014/main" id="{3D084255-1DDB-4DA1-9B82-F42897E06294}"/>
              </a:ext>
            </a:extLst>
          </p:cNvPr>
          <p:cNvPicPr>
            <a:picLocks noChangeAspect="1"/>
          </p:cNvPicPr>
          <p:nvPr/>
        </p:nvPicPr>
        <p:blipFill>
          <a:blip r:embed="rId2"/>
          <a:stretch>
            <a:fillRect/>
          </a:stretch>
        </p:blipFill>
        <p:spPr>
          <a:xfrm>
            <a:off x="4405682" y="3255017"/>
            <a:ext cx="5013526" cy="2833732"/>
          </a:xfrm>
          <a:prstGeom prst="rect">
            <a:avLst/>
          </a:prstGeom>
        </p:spPr>
      </p:pic>
    </p:spTree>
    <p:extLst>
      <p:ext uri="{BB962C8B-B14F-4D97-AF65-F5344CB8AC3E}">
        <p14:creationId xmlns:p14="http://schemas.microsoft.com/office/powerpoint/2010/main" val="149634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a:solidFill>
                  <a:prstClr val="black"/>
                </a:solidFill>
                <a:latin typeface="Calibri"/>
              </a:rPr>
              <a:t>Huidmondjes en hormonen</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7" y="1948060"/>
            <a:ext cx="6263640" cy="4570482"/>
          </a:xfrm>
          <a:prstGeom prst="rect">
            <a:avLst/>
          </a:prstGeom>
          <a:noFill/>
        </p:spPr>
        <p:txBody>
          <a:bodyPr wrap="square" rtlCol="0">
            <a:spAutoFit/>
          </a:bodyPr>
          <a:lstStyle/>
          <a:p>
            <a:pPr>
              <a:defRPr/>
            </a:pPr>
            <a:r>
              <a:rPr lang="nl-NL" sz="2400" b="1" dirty="0">
                <a:solidFill>
                  <a:prstClr val="black"/>
                </a:solidFill>
                <a:latin typeface="Calibri"/>
              </a:rPr>
              <a:t>Cytokine</a:t>
            </a:r>
          </a:p>
          <a:p>
            <a:pPr>
              <a:defRPr/>
            </a:pPr>
            <a:endParaRPr lang="nl-NL" sz="2400" dirty="0">
              <a:solidFill>
                <a:prstClr val="black"/>
              </a:solidFill>
              <a:latin typeface="Calibri"/>
            </a:endParaRPr>
          </a:p>
          <a:p>
            <a:pPr>
              <a:defRPr/>
            </a:pPr>
            <a:r>
              <a:rPr lang="nl-NL" sz="2400" dirty="0">
                <a:solidFill>
                  <a:prstClr val="black"/>
                </a:solidFill>
                <a:latin typeface="Calibri"/>
              </a:rPr>
              <a:t>Wordt door de wortels geproduceerd en door de waterstroom naar de bladeren gebracht</a:t>
            </a:r>
          </a:p>
          <a:p>
            <a:pPr>
              <a:defRPr/>
            </a:pPr>
            <a:endParaRPr lang="nl-NL" sz="2400" dirty="0">
              <a:solidFill>
                <a:prstClr val="black"/>
              </a:solidFill>
              <a:latin typeface="Calibri"/>
            </a:endParaRPr>
          </a:p>
          <a:p>
            <a:pPr>
              <a:defRPr/>
            </a:pPr>
            <a:r>
              <a:rPr lang="nl-NL" sz="2400" dirty="0">
                <a:solidFill>
                  <a:prstClr val="black"/>
                </a:solidFill>
                <a:latin typeface="Calibri"/>
              </a:rPr>
              <a:t>Cytokine stimuleert de werking van de kaliumpompjes</a:t>
            </a:r>
          </a:p>
          <a:p>
            <a:pPr>
              <a:defRPr/>
            </a:pPr>
            <a:endParaRPr lang="nl-NL" sz="2400" dirty="0">
              <a:solidFill>
                <a:prstClr val="black"/>
              </a:solidFill>
              <a:latin typeface="Calibri"/>
            </a:endParaRPr>
          </a:p>
          <a:p>
            <a:pPr>
              <a:defRPr/>
            </a:pPr>
            <a:r>
              <a:rPr lang="nl-NL" sz="2400" dirty="0">
                <a:solidFill>
                  <a:prstClr val="black"/>
                </a:solidFill>
                <a:latin typeface="Calibri"/>
              </a:rPr>
              <a:t>Zo wordt de prestatie van de kaliumpompjes automatisch aangepast aan de actuele waterbeschikbaarheid in de wortelzone</a:t>
            </a:r>
          </a:p>
          <a:p>
            <a:pPr marL="214313" indent="-214313">
              <a:buFont typeface="Arial" panose="020B0604020202020204" pitchFamily="34" charset="0"/>
              <a:buChar char="•"/>
              <a:defRPr/>
            </a:pPr>
            <a:endParaRPr lang="nl-NL" sz="135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pic>
        <p:nvPicPr>
          <p:cNvPr id="2" name="Afbeelding 1">
            <a:extLst>
              <a:ext uri="{FF2B5EF4-FFF2-40B4-BE49-F238E27FC236}">
                <a16:creationId xmlns:a16="http://schemas.microsoft.com/office/drawing/2014/main" id="{64437083-FF6A-48FD-B690-E2FC476C9E31}"/>
              </a:ext>
            </a:extLst>
          </p:cNvPr>
          <p:cNvPicPr>
            <a:picLocks noChangeAspect="1"/>
          </p:cNvPicPr>
          <p:nvPr/>
        </p:nvPicPr>
        <p:blipFill>
          <a:blip r:embed="rId2"/>
          <a:stretch>
            <a:fillRect/>
          </a:stretch>
        </p:blipFill>
        <p:spPr>
          <a:xfrm>
            <a:off x="7423927" y="937340"/>
            <a:ext cx="4980521" cy="5358765"/>
          </a:xfrm>
          <a:prstGeom prst="rect">
            <a:avLst/>
          </a:prstGeom>
        </p:spPr>
      </p:pic>
    </p:spTree>
    <p:extLst>
      <p:ext uri="{BB962C8B-B14F-4D97-AF65-F5344CB8AC3E}">
        <p14:creationId xmlns:p14="http://schemas.microsoft.com/office/powerpoint/2010/main" val="314245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a:solidFill>
                  <a:prstClr val="black"/>
                </a:solidFill>
                <a:latin typeface="Calibri"/>
              </a:rPr>
              <a:t>Huidmondjes en hormonen</a:t>
            </a:r>
            <a:endParaRPr lang="nl-NL" sz="2800" b="1" dirty="0">
              <a:solidFill>
                <a:prstClr val="black"/>
              </a:solidFill>
              <a:latin typeface="Calibri"/>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1099190" y="1921427"/>
            <a:ext cx="6263640" cy="5309146"/>
          </a:xfrm>
          <a:prstGeom prst="rect">
            <a:avLst/>
          </a:prstGeom>
          <a:noFill/>
        </p:spPr>
        <p:txBody>
          <a:bodyPr wrap="square" rtlCol="0">
            <a:spAutoFit/>
          </a:bodyPr>
          <a:lstStyle/>
          <a:p>
            <a:pPr>
              <a:defRPr/>
            </a:pPr>
            <a:r>
              <a:rPr lang="nl-NL" sz="2400" b="1" dirty="0" err="1">
                <a:solidFill>
                  <a:prstClr val="black"/>
                </a:solidFill>
                <a:latin typeface="Calibri"/>
              </a:rPr>
              <a:t>Abscisis</a:t>
            </a:r>
            <a:r>
              <a:rPr lang="nl-NL" sz="2400" b="1" dirty="0">
                <a:solidFill>
                  <a:prstClr val="black"/>
                </a:solidFill>
                <a:latin typeface="Calibri"/>
              </a:rPr>
              <a:t> </a:t>
            </a:r>
            <a:r>
              <a:rPr lang="nl-NL" sz="2400" b="1" dirty="0" err="1">
                <a:solidFill>
                  <a:prstClr val="black"/>
                </a:solidFill>
                <a:latin typeface="Calibri"/>
              </a:rPr>
              <a:t>Acis</a:t>
            </a:r>
            <a:r>
              <a:rPr lang="nl-NL" sz="2400" b="1" dirty="0">
                <a:solidFill>
                  <a:prstClr val="black"/>
                </a:solidFill>
                <a:latin typeface="Calibri"/>
              </a:rPr>
              <a:t> (ABA)</a:t>
            </a:r>
          </a:p>
          <a:p>
            <a:pPr>
              <a:defRPr/>
            </a:pPr>
            <a:endParaRPr lang="nl-NL" sz="2400" b="1" dirty="0">
              <a:solidFill>
                <a:prstClr val="black"/>
              </a:solidFill>
              <a:latin typeface="Calibri"/>
            </a:endParaRPr>
          </a:p>
          <a:p>
            <a:pPr>
              <a:defRPr/>
            </a:pPr>
            <a:r>
              <a:rPr lang="nl-NL" sz="2400" dirty="0">
                <a:solidFill>
                  <a:prstClr val="black"/>
                </a:solidFill>
                <a:latin typeface="Calibri"/>
              </a:rPr>
              <a:t>Is een stress hormoon en wordt geproduceerd in de wortels en bladeren bij extreem water tekort.</a:t>
            </a:r>
          </a:p>
          <a:p>
            <a:pPr>
              <a:defRPr/>
            </a:pPr>
            <a:endParaRPr lang="nl-NL" sz="2400" dirty="0">
              <a:solidFill>
                <a:prstClr val="black"/>
              </a:solidFill>
              <a:latin typeface="Calibri"/>
            </a:endParaRPr>
          </a:p>
          <a:p>
            <a:pPr>
              <a:defRPr/>
            </a:pPr>
            <a:r>
              <a:rPr lang="nl-NL" sz="2400" dirty="0">
                <a:solidFill>
                  <a:prstClr val="black"/>
                </a:solidFill>
                <a:latin typeface="Calibri"/>
              </a:rPr>
              <a:t>Dit hormoon zorgt voor een omkeer reactie bij de kaliumpompjes, als gevolg hiervan zullen de huidmondjes snel sluiten.</a:t>
            </a:r>
          </a:p>
          <a:p>
            <a:pPr>
              <a:defRPr/>
            </a:pPr>
            <a:endParaRPr lang="nl-NL" sz="2400" dirty="0">
              <a:solidFill>
                <a:prstClr val="black"/>
              </a:solidFill>
              <a:latin typeface="Calibri"/>
            </a:endParaRPr>
          </a:p>
          <a:p>
            <a:pPr>
              <a:defRPr/>
            </a:pPr>
            <a:r>
              <a:rPr lang="nl-NL" sz="2400" dirty="0">
                <a:solidFill>
                  <a:prstClr val="black"/>
                </a:solidFill>
                <a:latin typeface="Calibri"/>
              </a:rPr>
              <a:t>Het duurt enkele uren voordat het ABA hormoon afbreekt en de huidmondjes weer openen.</a:t>
            </a:r>
          </a:p>
          <a:p>
            <a:pPr>
              <a:defRPr/>
            </a:pPr>
            <a:endParaRPr lang="nl-NL" sz="2400" dirty="0">
              <a:solidFill>
                <a:prstClr val="black"/>
              </a:solidFill>
              <a:latin typeface="Calibri"/>
            </a:endParaRPr>
          </a:p>
          <a:p>
            <a:pPr>
              <a:defRPr/>
            </a:pPr>
            <a:endParaRPr lang="nl-NL" sz="2400" dirty="0">
              <a:solidFill>
                <a:prstClr val="black"/>
              </a:solidFill>
              <a:latin typeface="Calibri"/>
            </a:endParaRPr>
          </a:p>
          <a:p>
            <a:pPr marL="214313" indent="-214313">
              <a:buFont typeface="Arial" panose="020B0604020202020204" pitchFamily="34" charset="0"/>
              <a:buChar char="•"/>
              <a:defRPr/>
            </a:pPr>
            <a:endParaRPr lang="nl-NL" sz="1350" b="1"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pic>
        <p:nvPicPr>
          <p:cNvPr id="5" name="Afbeelding 4">
            <a:extLst>
              <a:ext uri="{FF2B5EF4-FFF2-40B4-BE49-F238E27FC236}">
                <a16:creationId xmlns:a16="http://schemas.microsoft.com/office/drawing/2014/main" id="{B01BE873-7B2D-42F2-861B-558685788F0A}"/>
              </a:ext>
            </a:extLst>
          </p:cNvPr>
          <p:cNvPicPr>
            <a:picLocks noChangeAspect="1"/>
          </p:cNvPicPr>
          <p:nvPr/>
        </p:nvPicPr>
        <p:blipFill>
          <a:blip r:embed="rId2"/>
          <a:stretch>
            <a:fillRect/>
          </a:stretch>
        </p:blipFill>
        <p:spPr>
          <a:xfrm>
            <a:off x="8480461" y="1921427"/>
            <a:ext cx="3711539" cy="3731895"/>
          </a:xfrm>
          <a:prstGeom prst="rect">
            <a:avLst/>
          </a:prstGeom>
        </p:spPr>
      </p:pic>
    </p:spTree>
    <p:extLst>
      <p:ext uri="{BB962C8B-B14F-4D97-AF65-F5344CB8AC3E}">
        <p14:creationId xmlns:p14="http://schemas.microsoft.com/office/powerpoint/2010/main" val="172746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1000"/>
                                        <p:tgtEl>
                                          <p:spTgt spid="4">
                                            <p:txEl>
                                              <p:pRg st="6" end="6"/>
                                            </p:txEl>
                                          </p:spTgt>
                                        </p:tgtEl>
                                      </p:cBhvr>
                                    </p:animEffect>
                                    <p:anim calcmode="lin" valueType="num">
                                      <p:cBhvr>
                                        <p:cTn id="2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a:solidFill>
                  <a:prstClr val="black"/>
                </a:solidFill>
                <a:latin typeface="Calibri"/>
              </a:rPr>
              <a:t>Huidmondjes</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7" y="1948060"/>
            <a:ext cx="6263640" cy="4201150"/>
          </a:xfrm>
          <a:prstGeom prst="rect">
            <a:avLst/>
          </a:prstGeom>
          <a:noFill/>
        </p:spPr>
        <p:txBody>
          <a:bodyPr wrap="square" rtlCol="0">
            <a:spAutoFit/>
          </a:bodyPr>
          <a:lstStyle/>
          <a:p>
            <a:pPr>
              <a:defRPr/>
            </a:pPr>
            <a:r>
              <a:rPr lang="nl-NL" sz="2400" dirty="0">
                <a:solidFill>
                  <a:prstClr val="black"/>
                </a:solidFill>
                <a:latin typeface="Calibri"/>
              </a:rPr>
              <a:t>Het openen en sluiten van de huidmondjes heeft ook te maken met de interne biologische klok (circadiaanse ritme).</a:t>
            </a:r>
          </a:p>
          <a:p>
            <a:pPr>
              <a:defRPr/>
            </a:pPr>
            <a:endParaRPr lang="nl-NL" sz="2400" dirty="0">
              <a:solidFill>
                <a:prstClr val="black"/>
              </a:solidFill>
              <a:latin typeface="Calibri"/>
            </a:endParaRPr>
          </a:p>
          <a:p>
            <a:pPr>
              <a:defRPr/>
            </a:pPr>
            <a:r>
              <a:rPr lang="nl-NL" sz="2400" dirty="0">
                <a:solidFill>
                  <a:prstClr val="black"/>
                </a:solidFill>
                <a:latin typeface="Calibri"/>
              </a:rPr>
              <a:t>Als planten plotseling voor lange tijd in het donker worden geplaatst, zullen de huidmondjes toch de neiging hebben zich te openen en sluiten in hun dagelijks ritme.</a:t>
            </a:r>
          </a:p>
          <a:p>
            <a:pPr>
              <a:defRPr/>
            </a:pPr>
            <a:endParaRPr lang="nl-NL" sz="2400" dirty="0">
              <a:solidFill>
                <a:prstClr val="black"/>
              </a:solidFill>
              <a:latin typeface="Calibri"/>
            </a:endParaRPr>
          </a:p>
          <a:p>
            <a:pPr>
              <a:defRPr/>
            </a:pPr>
            <a:r>
              <a:rPr lang="nl-NL" sz="2400" dirty="0">
                <a:solidFill>
                  <a:prstClr val="black"/>
                </a:solidFill>
                <a:latin typeface="Calibri"/>
              </a:rPr>
              <a:t>Pas na een paar dagen verdwijnt dit ritme</a:t>
            </a:r>
          </a:p>
          <a:p>
            <a:pPr marL="214313" indent="-214313">
              <a:buFont typeface="Arial" panose="020B0604020202020204" pitchFamily="34" charset="0"/>
              <a:buChar char="•"/>
              <a:defRPr/>
            </a:pPr>
            <a:endParaRPr lang="nl-NL" sz="135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pic>
        <p:nvPicPr>
          <p:cNvPr id="2" name="Afbeelding 1">
            <a:extLst>
              <a:ext uri="{FF2B5EF4-FFF2-40B4-BE49-F238E27FC236}">
                <a16:creationId xmlns:a16="http://schemas.microsoft.com/office/drawing/2014/main" id="{6EFD9487-4C8A-48E1-AA78-FF657D1692FD}"/>
              </a:ext>
            </a:extLst>
          </p:cNvPr>
          <p:cNvPicPr>
            <a:picLocks noChangeAspect="1"/>
          </p:cNvPicPr>
          <p:nvPr/>
        </p:nvPicPr>
        <p:blipFill>
          <a:blip r:embed="rId2"/>
          <a:stretch>
            <a:fillRect/>
          </a:stretch>
        </p:blipFill>
        <p:spPr>
          <a:xfrm>
            <a:off x="8685665" y="4074161"/>
            <a:ext cx="3463648" cy="2158682"/>
          </a:xfrm>
          <a:prstGeom prst="rect">
            <a:avLst/>
          </a:prstGeom>
        </p:spPr>
      </p:pic>
    </p:spTree>
    <p:extLst>
      <p:ext uri="{BB962C8B-B14F-4D97-AF65-F5344CB8AC3E}">
        <p14:creationId xmlns:p14="http://schemas.microsoft.com/office/powerpoint/2010/main" val="217983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a:solidFill>
                  <a:prstClr val="black"/>
                </a:solidFill>
                <a:latin typeface="Calibri"/>
              </a:rPr>
              <a:t>Huidmondjes en C02.</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7" y="1948060"/>
            <a:ext cx="6263640" cy="2677656"/>
          </a:xfrm>
          <a:prstGeom prst="rect">
            <a:avLst/>
          </a:prstGeom>
          <a:noFill/>
        </p:spPr>
        <p:txBody>
          <a:bodyPr wrap="square" rtlCol="0">
            <a:spAutoFit/>
          </a:bodyPr>
          <a:lstStyle/>
          <a:p>
            <a:pPr>
              <a:defRPr/>
            </a:pPr>
            <a:r>
              <a:rPr lang="nl-NL" sz="2400" dirty="0">
                <a:solidFill>
                  <a:prstClr val="black"/>
                </a:solidFill>
                <a:latin typeface="Calibri"/>
              </a:rPr>
              <a:t>De huidmondjes zorgen voor een optimale balans tussen CO2 opname en waterverlies.</a:t>
            </a:r>
          </a:p>
          <a:p>
            <a:pPr>
              <a:defRPr/>
            </a:pPr>
            <a:endParaRPr lang="nl-NL" sz="2400" dirty="0">
              <a:solidFill>
                <a:prstClr val="black"/>
              </a:solidFill>
              <a:latin typeface="Calibri"/>
            </a:endParaRPr>
          </a:p>
          <a:p>
            <a:pPr>
              <a:defRPr/>
            </a:pPr>
            <a:r>
              <a:rPr lang="nl-NL" sz="2400" dirty="0">
                <a:solidFill>
                  <a:prstClr val="black"/>
                </a:solidFill>
                <a:latin typeface="Calibri"/>
              </a:rPr>
              <a:t>Als er voldoende water beschikbaar is om een hoge verdampingssnelheid te handhaven, blijven de huidmondjes open ongeacht de CO2 concentratie</a:t>
            </a:r>
          </a:p>
        </p:txBody>
      </p:sp>
      <p:pic>
        <p:nvPicPr>
          <p:cNvPr id="2" name="Afbeelding 1">
            <a:extLst>
              <a:ext uri="{FF2B5EF4-FFF2-40B4-BE49-F238E27FC236}">
                <a16:creationId xmlns:a16="http://schemas.microsoft.com/office/drawing/2014/main" id="{EE22CDAB-ABAA-4EB2-A236-D7929311FAC9}"/>
              </a:ext>
            </a:extLst>
          </p:cNvPr>
          <p:cNvPicPr>
            <a:picLocks noChangeAspect="1"/>
          </p:cNvPicPr>
          <p:nvPr/>
        </p:nvPicPr>
        <p:blipFill>
          <a:blip r:embed="rId2"/>
          <a:stretch>
            <a:fillRect/>
          </a:stretch>
        </p:blipFill>
        <p:spPr>
          <a:xfrm>
            <a:off x="7846060" y="675730"/>
            <a:ext cx="3657920" cy="2113190"/>
          </a:xfrm>
          <a:prstGeom prst="rect">
            <a:avLst/>
          </a:prstGeom>
        </p:spPr>
      </p:pic>
    </p:spTree>
    <p:extLst>
      <p:ext uri="{BB962C8B-B14F-4D97-AF65-F5344CB8AC3E}">
        <p14:creationId xmlns:p14="http://schemas.microsoft.com/office/powerpoint/2010/main" val="75637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a:solidFill>
                  <a:prstClr val="black"/>
                </a:solidFill>
                <a:latin typeface="Calibri"/>
              </a:rPr>
              <a:t>Huidmondjes en C02</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7" y="1948060"/>
            <a:ext cx="6263640" cy="4201150"/>
          </a:xfrm>
          <a:prstGeom prst="rect">
            <a:avLst/>
          </a:prstGeom>
          <a:noFill/>
        </p:spPr>
        <p:txBody>
          <a:bodyPr wrap="square" rtlCol="0">
            <a:spAutoFit/>
          </a:bodyPr>
          <a:lstStyle/>
          <a:p>
            <a:pPr>
              <a:defRPr/>
            </a:pPr>
            <a:r>
              <a:rPr lang="nl-NL" sz="2400" dirty="0">
                <a:solidFill>
                  <a:prstClr val="black"/>
                </a:solidFill>
                <a:latin typeface="Calibri"/>
              </a:rPr>
              <a:t>Als vanwege een te hoge instraling het water schaarser wordt , zal de opening van de huidmondjes afnemen.</a:t>
            </a:r>
          </a:p>
          <a:p>
            <a:pPr>
              <a:defRPr/>
            </a:pPr>
            <a:endParaRPr lang="nl-NL" sz="2400" dirty="0">
              <a:solidFill>
                <a:prstClr val="black"/>
              </a:solidFill>
              <a:latin typeface="Calibri"/>
            </a:endParaRPr>
          </a:p>
          <a:p>
            <a:pPr>
              <a:defRPr/>
            </a:pPr>
            <a:r>
              <a:rPr lang="nl-NL" sz="2400" dirty="0">
                <a:solidFill>
                  <a:prstClr val="black"/>
                </a:solidFill>
                <a:latin typeface="Calibri"/>
              </a:rPr>
              <a:t>Als hierdoor het CO2 niveau in het huidmondje te laag wordt (door fotosynthese) zullen de huidmondjes minder ver sluiten </a:t>
            </a:r>
            <a:r>
              <a:rPr lang="nl-NL" sz="2400" dirty="0" err="1">
                <a:solidFill>
                  <a:prstClr val="black"/>
                </a:solidFill>
                <a:latin typeface="Calibri"/>
              </a:rPr>
              <a:t>ivm</a:t>
            </a:r>
            <a:r>
              <a:rPr lang="nl-NL" sz="2400" dirty="0">
                <a:solidFill>
                  <a:prstClr val="black"/>
                </a:solidFill>
                <a:latin typeface="Calibri"/>
              </a:rPr>
              <a:t> de CO2 opname.</a:t>
            </a:r>
          </a:p>
          <a:p>
            <a:pPr>
              <a:defRPr/>
            </a:pPr>
            <a:endParaRPr lang="nl-NL" sz="2400" dirty="0">
              <a:solidFill>
                <a:prstClr val="black"/>
              </a:solidFill>
              <a:latin typeface="Calibri"/>
            </a:endParaRPr>
          </a:p>
          <a:p>
            <a:pPr>
              <a:defRPr/>
            </a:pPr>
            <a:endParaRPr lang="nl-NL" sz="240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pic>
        <p:nvPicPr>
          <p:cNvPr id="2" name="Afbeelding 1">
            <a:extLst>
              <a:ext uri="{FF2B5EF4-FFF2-40B4-BE49-F238E27FC236}">
                <a16:creationId xmlns:a16="http://schemas.microsoft.com/office/drawing/2014/main" id="{23ED0B4E-F8BB-439A-B816-0F972F3D2EE0}"/>
              </a:ext>
            </a:extLst>
          </p:cNvPr>
          <p:cNvPicPr>
            <a:picLocks noChangeAspect="1"/>
          </p:cNvPicPr>
          <p:nvPr/>
        </p:nvPicPr>
        <p:blipFill>
          <a:blip r:embed="rId2"/>
          <a:stretch>
            <a:fillRect/>
          </a:stretch>
        </p:blipFill>
        <p:spPr>
          <a:xfrm>
            <a:off x="7264842" y="3881120"/>
            <a:ext cx="4795265" cy="2458719"/>
          </a:xfrm>
          <a:prstGeom prst="rect">
            <a:avLst/>
          </a:prstGeom>
        </p:spPr>
      </p:pic>
    </p:spTree>
    <p:extLst>
      <p:ext uri="{BB962C8B-B14F-4D97-AF65-F5344CB8AC3E}">
        <p14:creationId xmlns:p14="http://schemas.microsoft.com/office/powerpoint/2010/main" val="290765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a:solidFill>
                  <a:prstClr val="black"/>
                </a:solidFill>
                <a:latin typeface="Calibri"/>
              </a:rPr>
              <a:t>Huidmondjes en C02</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7" y="1948060"/>
            <a:ext cx="6263640" cy="4939814"/>
          </a:xfrm>
          <a:prstGeom prst="rect">
            <a:avLst/>
          </a:prstGeom>
          <a:noFill/>
        </p:spPr>
        <p:txBody>
          <a:bodyPr wrap="square" rtlCol="0">
            <a:spAutoFit/>
          </a:bodyPr>
          <a:lstStyle/>
          <a:p>
            <a:pPr>
              <a:defRPr/>
            </a:pPr>
            <a:r>
              <a:rPr lang="nl-NL" sz="2400" dirty="0">
                <a:solidFill>
                  <a:prstClr val="black"/>
                </a:solidFill>
                <a:latin typeface="Calibri"/>
              </a:rPr>
              <a:t>Dit betekent dat bij een hoge CO2 concentratie in de kas de huidmondjes eerder en verder kunnen sluiten  tegen uitdroging en de planten desondanks genoeg CO2 kunnen opnemen.</a:t>
            </a:r>
          </a:p>
          <a:p>
            <a:pPr>
              <a:defRPr/>
            </a:pPr>
            <a:endParaRPr lang="nl-NL" sz="2400" dirty="0">
              <a:solidFill>
                <a:prstClr val="black"/>
              </a:solidFill>
              <a:latin typeface="Calibri"/>
            </a:endParaRPr>
          </a:p>
          <a:p>
            <a:pPr>
              <a:defRPr/>
            </a:pPr>
            <a:r>
              <a:rPr lang="nl-NL" sz="2400" dirty="0">
                <a:solidFill>
                  <a:prstClr val="black"/>
                </a:solidFill>
                <a:latin typeface="Calibri"/>
              </a:rPr>
              <a:t>Op deze manier neemt de luchtvochtigheid in de kas echter ook af en stijgt de kastemperatuur door mindere verdamping</a:t>
            </a:r>
          </a:p>
          <a:p>
            <a:pPr>
              <a:defRPr/>
            </a:pPr>
            <a:endParaRPr lang="nl-NL" sz="2400" dirty="0">
              <a:solidFill>
                <a:prstClr val="black"/>
              </a:solidFill>
              <a:latin typeface="Calibri"/>
            </a:endParaRPr>
          </a:p>
          <a:p>
            <a:pPr>
              <a:defRPr/>
            </a:pPr>
            <a:r>
              <a:rPr lang="nl-NL" sz="2400" dirty="0">
                <a:solidFill>
                  <a:prstClr val="black"/>
                </a:solidFill>
                <a:latin typeface="Calibri"/>
              </a:rPr>
              <a:t>Dus te veel CO2 doseren onder hoge instraling kan een negatief effect hebben. </a:t>
            </a:r>
          </a:p>
          <a:p>
            <a:pPr>
              <a:defRPr/>
            </a:pPr>
            <a:endParaRPr lang="nl-NL" sz="240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pic>
        <p:nvPicPr>
          <p:cNvPr id="1026" name="Picture 2" descr="Expertise_Fotosynthese &amp; Plant Response – Plant Dynamics">
            <a:extLst>
              <a:ext uri="{FF2B5EF4-FFF2-40B4-BE49-F238E27FC236}">
                <a16:creationId xmlns:a16="http://schemas.microsoft.com/office/drawing/2014/main" id="{D69BFF85-1256-4E05-A7EA-F11D4463F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111" y="4409440"/>
            <a:ext cx="4299889" cy="220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46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a:solidFill>
                  <a:prstClr val="black"/>
                </a:solidFill>
                <a:latin typeface="Calibri"/>
              </a:rPr>
              <a:t>Huidmondjes en C02</a:t>
            </a:r>
            <a:endParaRPr lang="nl-NL" sz="2800" b="1" dirty="0">
              <a:solidFill>
                <a:prstClr val="black"/>
              </a:solidFill>
              <a:latin typeface="Calibri"/>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7" y="1948060"/>
            <a:ext cx="6263640" cy="3462486"/>
          </a:xfrm>
          <a:prstGeom prst="rect">
            <a:avLst/>
          </a:prstGeom>
          <a:noFill/>
        </p:spPr>
        <p:txBody>
          <a:bodyPr wrap="square" rtlCol="0">
            <a:spAutoFit/>
          </a:bodyPr>
          <a:lstStyle/>
          <a:p>
            <a:pPr>
              <a:defRPr/>
            </a:pPr>
            <a:r>
              <a:rPr lang="nl-NL" sz="2400" dirty="0">
                <a:solidFill>
                  <a:prstClr val="black"/>
                </a:solidFill>
                <a:latin typeface="Calibri"/>
              </a:rPr>
              <a:t>Een betere manier om fotosynthese te bevorderen is luchtramen meer gesloten houden.</a:t>
            </a:r>
          </a:p>
          <a:p>
            <a:pPr>
              <a:defRPr/>
            </a:pPr>
            <a:endParaRPr lang="nl-NL" sz="2400" dirty="0">
              <a:solidFill>
                <a:prstClr val="black"/>
              </a:solidFill>
              <a:latin typeface="Calibri"/>
            </a:endParaRPr>
          </a:p>
          <a:p>
            <a:pPr>
              <a:defRPr/>
            </a:pPr>
            <a:r>
              <a:rPr lang="nl-NL" sz="2400" dirty="0">
                <a:solidFill>
                  <a:prstClr val="black"/>
                </a:solidFill>
                <a:latin typeface="Calibri"/>
              </a:rPr>
              <a:t>Dit zorgt voor een hoge relatieve luchtvochtigheid die de huidmondjes open houdt en tegelijkertijd het verlies aan CO2 vermindert.</a:t>
            </a:r>
          </a:p>
          <a:p>
            <a:pPr marL="214313" indent="-214313">
              <a:buFont typeface="Arial" panose="020B0604020202020204" pitchFamily="34" charset="0"/>
              <a:buChar char="•"/>
              <a:defRPr/>
            </a:pPr>
            <a:endParaRPr lang="nl-NL" sz="135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pic>
        <p:nvPicPr>
          <p:cNvPr id="2" name="Afbeelding 1">
            <a:extLst>
              <a:ext uri="{FF2B5EF4-FFF2-40B4-BE49-F238E27FC236}">
                <a16:creationId xmlns:a16="http://schemas.microsoft.com/office/drawing/2014/main" id="{6B2A5B7A-7862-40AD-BCED-229858FCFECE}"/>
              </a:ext>
            </a:extLst>
          </p:cNvPr>
          <p:cNvPicPr>
            <a:picLocks noChangeAspect="1"/>
          </p:cNvPicPr>
          <p:nvPr/>
        </p:nvPicPr>
        <p:blipFill>
          <a:blip r:embed="rId2"/>
          <a:stretch>
            <a:fillRect/>
          </a:stretch>
        </p:blipFill>
        <p:spPr>
          <a:xfrm>
            <a:off x="7527290" y="4389121"/>
            <a:ext cx="3594618" cy="2240308"/>
          </a:xfrm>
          <a:prstGeom prst="rect">
            <a:avLst/>
          </a:prstGeom>
        </p:spPr>
      </p:pic>
    </p:spTree>
    <p:extLst>
      <p:ext uri="{BB962C8B-B14F-4D97-AF65-F5344CB8AC3E}">
        <p14:creationId xmlns:p14="http://schemas.microsoft.com/office/powerpoint/2010/main" val="272611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a:solidFill>
                  <a:prstClr val="black"/>
                </a:solidFill>
                <a:latin typeface="Calibri"/>
              </a:rPr>
              <a:t>Huidmondjes in de nacht</a:t>
            </a:r>
          </a:p>
        </p:txBody>
      </p:sp>
      <p:sp>
        <p:nvSpPr>
          <p:cNvPr id="4" name="Tekstvak 3">
            <a:extLst>
              <a:ext uri="{FF2B5EF4-FFF2-40B4-BE49-F238E27FC236}">
                <a16:creationId xmlns:a16="http://schemas.microsoft.com/office/drawing/2014/main" id="{BE5E9AAC-8AFC-4CA9-B89F-13D11A0216BE}"/>
              </a:ext>
            </a:extLst>
          </p:cNvPr>
          <p:cNvSpPr txBox="1"/>
          <p:nvPr/>
        </p:nvSpPr>
        <p:spPr>
          <a:xfrm>
            <a:off x="1099190" y="1646219"/>
            <a:ext cx="7708505" cy="5309146"/>
          </a:xfrm>
          <a:prstGeom prst="rect">
            <a:avLst/>
          </a:prstGeom>
          <a:noFill/>
        </p:spPr>
        <p:txBody>
          <a:bodyPr wrap="square" rtlCol="0">
            <a:spAutoFit/>
          </a:bodyPr>
          <a:lstStyle/>
          <a:p>
            <a:pPr>
              <a:defRPr/>
            </a:pPr>
            <a:r>
              <a:rPr lang="nl-NL" sz="2400" dirty="0">
                <a:solidFill>
                  <a:prstClr val="black"/>
                </a:solidFill>
                <a:latin typeface="Calibri"/>
              </a:rPr>
              <a:t>De geaccepteerde regel is dat de huidmondjes worden geopend onder invloed van (blauw) licht.</a:t>
            </a:r>
          </a:p>
          <a:p>
            <a:pPr marL="214313" indent="-214313">
              <a:buFont typeface="Arial" panose="020B0604020202020204" pitchFamily="34" charset="0"/>
              <a:buChar char="•"/>
              <a:defRPr/>
            </a:pPr>
            <a:endParaRPr lang="nl-NL" sz="2400" dirty="0">
              <a:solidFill>
                <a:prstClr val="black"/>
              </a:solidFill>
              <a:latin typeface="Calibri"/>
            </a:endParaRPr>
          </a:p>
          <a:p>
            <a:pPr>
              <a:defRPr/>
            </a:pPr>
            <a:r>
              <a:rPr lang="nl-NL" sz="2400" dirty="0">
                <a:solidFill>
                  <a:prstClr val="black"/>
                </a:solidFill>
                <a:latin typeface="Calibri"/>
              </a:rPr>
              <a:t>Er wordt dus aangenomen dat de huidmondjes </a:t>
            </a:r>
            <a:br>
              <a:rPr lang="nl-NL" sz="2400" dirty="0">
                <a:solidFill>
                  <a:prstClr val="black"/>
                </a:solidFill>
                <a:latin typeface="Calibri"/>
              </a:rPr>
            </a:br>
            <a:r>
              <a:rPr lang="nl-NL" sz="2400" dirty="0">
                <a:solidFill>
                  <a:prstClr val="black"/>
                </a:solidFill>
                <a:latin typeface="Calibri"/>
              </a:rPr>
              <a:t>‘s nachts volledig gesloten zijn en dat er geen waterdamp aan de bladeren kan ontsnappen.</a:t>
            </a:r>
          </a:p>
          <a:p>
            <a:pPr>
              <a:defRPr/>
            </a:pPr>
            <a:endParaRPr lang="nl-NL" sz="2400" dirty="0">
              <a:solidFill>
                <a:prstClr val="black"/>
              </a:solidFill>
              <a:latin typeface="Calibri"/>
            </a:endParaRPr>
          </a:p>
          <a:p>
            <a:pPr>
              <a:defRPr/>
            </a:pPr>
            <a:r>
              <a:rPr lang="nl-NL" sz="2400" dirty="0">
                <a:solidFill>
                  <a:prstClr val="black"/>
                </a:solidFill>
                <a:latin typeface="Calibri"/>
              </a:rPr>
              <a:t>Toch verdampt een volgroeid tomatengewas 2g g/m2/u in de nacht.</a:t>
            </a:r>
          </a:p>
          <a:p>
            <a:pPr>
              <a:defRPr/>
            </a:pPr>
            <a:endParaRPr lang="nl-NL" sz="2400" dirty="0">
              <a:solidFill>
                <a:prstClr val="black"/>
              </a:solidFill>
              <a:latin typeface="Calibri"/>
            </a:endParaRPr>
          </a:p>
          <a:p>
            <a:pPr>
              <a:defRPr/>
            </a:pPr>
            <a:r>
              <a:rPr lang="nl-NL" sz="2400" dirty="0">
                <a:solidFill>
                  <a:prstClr val="black"/>
                </a:solidFill>
                <a:latin typeface="Calibri"/>
              </a:rPr>
              <a:t>Conclusie is dat de opening van de huidmondjes in de nacht geen of een gering effect heeft op de verdampingssnelheid gedurende de nacht </a:t>
            </a:r>
          </a:p>
          <a:p>
            <a:pPr marL="214313" indent="-214313">
              <a:buFont typeface="Arial" panose="020B0604020202020204" pitchFamily="34" charset="0"/>
              <a:buChar char="•"/>
              <a:defRPr/>
            </a:pPr>
            <a:endParaRPr lang="nl-NL" sz="135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pic>
        <p:nvPicPr>
          <p:cNvPr id="2" name="Afbeelding 1">
            <a:extLst>
              <a:ext uri="{FF2B5EF4-FFF2-40B4-BE49-F238E27FC236}">
                <a16:creationId xmlns:a16="http://schemas.microsoft.com/office/drawing/2014/main" id="{4C1F2626-F076-4937-BEFE-B0460F612901}"/>
              </a:ext>
            </a:extLst>
          </p:cNvPr>
          <p:cNvPicPr>
            <a:picLocks noChangeAspect="1"/>
          </p:cNvPicPr>
          <p:nvPr/>
        </p:nvPicPr>
        <p:blipFill>
          <a:blip r:embed="rId3"/>
          <a:stretch>
            <a:fillRect/>
          </a:stretch>
        </p:blipFill>
        <p:spPr>
          <a:xfrm>
            <a:off x="9292469" y="338924"/>
            <a:ext cx="2466975" cy="1847850"/>
          </a:xfrm>
          <a:prstGeom prst="rect">
            <a:avLst/>
          </a:prstGeom>
        </p:spPr>
      </p:pic>
    </p:spTree>
    <p:extLst>
      <p:ext uri="{BB962C8B-B14F-4D97-AF65-F5344CB8AC3E}">
        <p14:creationId xmlns:p14="http://schemas.microsoft.com/office/powerpoint/2010/main" val="108334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a:solidFill>
                  <a:prstClr val="black"/>
                </a:solidFill>
                <a:latin typeface="Calibri"/>
              </a:rPr>
              <a:t>Vochtdeficit</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6" y="1948060"/>
            <a:ext cx="7175845" cy="4478149"/>
          </a:xfrm>
          <a:prstGeom prst="rect">
            <a:avLst/>
          </a:prstGeom>
          <a:noFill/>
        </p:spPr>
        <p:txBody>
          <a:bodyPr wrap="square" rtlCol="0">
            <a:spAutoFit/>
          </a:bodyPr>
          <a:lstStyle/>
          <a:p>
            <a:r>
              <a:rPr lang="nl-NL" sz="2400" dirty="0">
                <a:solidFill>
                  <a:prstClr val="black"/>
                </a:solidFill>
                <a:latin typeface="Calibri"/>
              </a:rPr>
              <a:t>Het vochtdeficit VD is het verschil tussen de maximale absolute vochtigheid en de werkelijke absolute vochtigheid. </a:t>
            </a:r>
          </a:p>
          <a:p>
            <a:endParaRPr lang="nl-NL" sz="2400" dirty="0">
              <a:solidFill>
                <a:prstClr val="black"/>
              </a:solidFill>
              <a:latin typeface="Calibri"/>
            </a:endParaRPr>
          </a:p>
          <a:p>
            <a:r>
              <a:rPr lang="nl-NL" sz="2400" dirty="0">
                <a:solidFill>
                  <a:prstClr val="black"/>
                </a:solidFill>
                <a:latin typeface="Calibri"/>
              </a:rPr>
              <a:t>RV en VD kunnen eenvoudig in elkaar worden omgerekend via het </a:t>
            </a:r>
            <a:r>
              <a:rPr lang="nl-NL" sz="2400" dirty="0" err="1">
                <a:solidFill>
                  <a:prstClr val="black"/>
                </a:solidFill>
                <a:latin typeface="Calibri"/>
              </a:rPr>
              <a:t>Psychrodiagram</a:t>
            </a:r>
            <a:r>
              <a:rPr lang="nl-NL" sz="2400" dirty="0">
                <a:solidFill>
                  <a:prstClr val="black"/>
                </a:solidFill>
                <a:latin typeface="Calibri"/>
              </a:rPr>
              <a:t>.</a:t>
            </a:r>
          </a:p>
          <a:p>
            <a:endParaRPr lang="nl-NL" sz="2400" dirty="0">
              <a:solidFill>
                <a:prstClr val="black"/>
              </a:solidFill>
              <a:latin typeface="Calibri"/>
            </a:endParaRPr>
          </a:p>
          <a:p>
            <a:r>
              <a:rPr lang="nl-NL" sz="2400" dirty="0">
                <a:solidFill>
                  <a:prstClr val="black"/>
                </a:solidFill>
                <a:latin typeface="Calibri"/>
              </a:rPr>
              <a:t>Een goed vochtdeficit zit tussen de 0,5 en 1,5  </a:t>
            </a:r>
          </a:p>
          <a:p>
            <a:endParaRPr lang="nl-NL" sz="2400" dirty="0">
              <a:solidFill>
                <a:prstClr val="black"/>
              </a:solidFill>
              <a:latin typeface="Calibri"/>
            </a:endParaRPr>
          </a:p>
          <a:p>
            <a:r>
              <a:rPr lang="nl-NL" dirty="0"/>
              <a:t>.</a:t>
            </a:r>
          </a:p>
          <a:p>
            <a:br>
              <a:rPr lang="nl-NL" sz="2400" dirty="0"/>
            </a:br>
            <a:endParaRPr lang="nl-NL" sz="135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pic>
        <p:nvPicPr>
          <p:cNvPr id="2" name="Afbeelding 1">
            <a:extLst>
              <a:ext uri="{FF2B5EF4-FFF2-40B4-BE49-F238E27FC236}">
                <a16:creationId xmlns:a16="http://schemas.microsoft.com/office/drawing/2014/main" id="{0290A21D-7BBD-4298-BAFC-DC829BB7156F}"/>
              </a:ext>
            </a:extLst>
          </p:cNvPr>
          <p:cNvPicPr>
            <a:picLocks noChangeAspect="1"/>
          </p:cNvPicPr>
          <p:nvPr/>
        </p:nvPicPr>
        <p:blipFill>
          <a:blip r:embed="rId2"/>
          <a:stretch>
            <a:fillRect/>
          </a:stretch>
        </p:blipFill>
        <p:spPr>
          <a:xfrm>
            <a:off x="9667459" y="333329"/>
            <a:ext cx="2143125" cy="2143125"/>
          </a:xfrm>
          <a:prstGeom prst="rect">
            <a:avLst/>
          </a:prstGeom>
        </p:spPr>
      </p:pic>
    </p:spTree>
    <p:extLst>
      <p:ext uri="{BB962C8B-B14F-4D97-AF65-F5344CB8AC3E}">
        <p14:creationId xmlns:p14="http://schemas.microsoft.com/office/powerpoint/2010/main" val="79209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err="1">
                <a:solidFill>
                  <a:prstClr val="black"/>
                </a:solidFill>
                <a:latin typeface="Calibri"/>
              </a:rPr>
              <a:t>Vapour</a:t>
            </a:r>
            <a:r>
              <a:rPr lang="nl-NL" sz="2800" b="1" dirty="0">
                <a:solidFill>
                  <a:prstClr val="black"/>
                </a:solidFill>
                <a:latin typeface="Calibri"/>
              </a:rPr>
              <a:t> </a:t>
            </a:r>
            <a:r>
              <a:rPr lang="nl-NL" sz="2800" b="1" dirty="0" err="1">
                <a:solidFill>
                  <a:prstClr val="black"/>
                </a:solidFill>
                <a:latin typeface="Calibri"/>
              </a:rPr>
              <a:t>Pressure</a:t>
            </a:r>
            <a:r>
              <a:rPr lang="nl-NL" sz="2800" b="1" dirty="0">
                <a:solidFill>
                  <a:prstClr val="black"/>
                </a:solidFill>
                <a:latin typeface="Calibri"/>
              </a:rPr>
              <a:t> </a:t>
            </a:r>
            <a:r>
              <a:rPr lang="nl-NL" sz="2800" b="1" dirty="0" err="1">
                <a:solidFill>
                  <a:prstClr val="black"/>
                </a:solidFill>
                <a:latin typeface="Calibri"/>
              </a:rPr>
              <a:t>Difference</a:t>
            </a:r>
            <a:r>
              <a:rPr lang="nl-NL" sz="2800" b="1" dirty="0">
                <a:solidFill>
                  <a:prstClr val="black"/>
                </a:solidFill>
                <a:latin typeface="Calibri"/>
              </a:rPr>
              <a:t> (VPD)</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6" y="1948060"/>
            <a:ext cx="7175845" cy="3993401"/>
          </a:xfrm>
          <a:prstGeom prst="rect">
            <a:avLst/>
          </a:prstGeom>
          <a:noFill/>
        </p:spPr>
        <p:txBody>
          <a:bodyPr wrap="square" rtlCol="0">
            <a:spAutoFit/>
          </a:bodyPr>
          <a:lstStyle/>
          <a:p>
            <a:r>
              <a:rPr lang="nl-NL" sz="2400" dirty="0">
                <a:solidFill>
                  <a:prstClr val="black"/>
                </a:solidFill>
                <a:latin typeface="Calibri"/>
              </a:rPr>
              <a:t>Zinvoller is het begrip VPD-plant, dit is het verschil tussen de waterdampdruk in het blad en de dampdruk in de kaslucht. </a:t>
            </a:r>
          </a:p>
          <a:p>
            <a:endParaRPr lang="nl-NL" sz="2400" dirty="0">
              <a:solidFill>
                <a:prstClr val="black"/>
              </a:solidFill>
              <a:latin typeface="Calibri"/>
            </a:endParaRPr>
          </a:p>
          <a:p>
            <a:r>
              <a:rPr lang="nl-NL" sz="2400" dirty="0">
                <a:solidFill>
                  <a:prstClr val="black"/>
                </a:solidFill>
                <a:latin typeface="Calibri"/>
              </a:rPr>
              <a:t>Deze VPD kan alleen worden berekend als naast de kasluchttemperatuur en de RV ook de planttemperatuur wordt gemeten. </a:t>
            </a:r>
          </a:p>
          <a:p>
            <a:endParaRPr lang="nl-NL" sz="2400" dirty="0">
              <a:solidFill>
                <a:prstClr val="black"/>
              </a:solidFill>
              <a:latin typeface="Calibri"/>
            </a:endParaRPr>
          </a:p>
          <a:p>
            <a:r>
              <a:rPr lang="nl-NL" sz="2400" dirty="0">
                <a:solidFill>
                  <a:prstClr val="black"/>
                </a:solidFill>
                <a:latin typeface="Calibri"/>
              </a:rPr>
              <a:t>Waarden tussen circa 0,5 en 1,2 kPa worden als normaal beschouwd en gunstig voor een goede verdamping. </a:t>
            </a:r>
            <a:endParaRPr lang="nl-NL" sz="135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pic>
        <p:nvPicPr>
          <p:cNvPr id="2" name="Afbeelding 1">
            <a:extLst>
              <a:ext uri="{FF2B5EF4-FFF2-40B4-BE49-F238E27FC236}">
                <a16:creationId xmlns:a16="http://schemas.microsoft.com/office/drawing/2014/main" id="{0290A21D-7BBD-4298-BAFC-DC829BB7156F}"/>
              </a:ext>
            </a:extLst>
          </p:cNvPr>
          <p:cNvPicPr>
            <a:picLocks noChangeAspect="1"/>
          </p:cNvPicPr>
          <p:nvPr/>
        </p:nvPicPr>
        <p:blipFill>
          <a:blip r:embed="rId2"/>
          <a:stretch>
            <a:fillRect/>
          </a:stretch>
        </p:blipFill>
        <p:spPr>
          <a:xfrm>
            <a:off x="9667459" y="333329"/>
            <a:ext cx="2143125" cy="2143125"/>
          </a:xfrm>
          <a:prstGeom prst="rect">
            <a:avLst/>
          </a:prstGeom>
        </p:spPr>
      </p:pic>
      <p:pic>
        <p:nvPicPr>
          <p:cNvPr id="6" name="Afbeelding 5">
            <a:extLst>
              <a:ext uri="{FF2B5EF4-FFF2-40B4-BE49-F238E27FC236}">
                <a16:creationId xmlns:a16="http://schemas.microsoft.com/office/drawing/2014/main" id="{EC958A91-79F6-4D6F-A5B8-D146AB285158}"/>
              </a:ext>
            </a:extLst>
          </p:cNvPr>
          <p:cNvPicPr>
            <a:picLocks noChangeAspect="1"/>
          </p:cNvPicPr>
          <p:nvPr/>
        </p:nvPicPr>
        <p:blipFill>
          <a:blip r:embed="rId3"/>
          <a:stretch>
            <a:fillRect/>
          </a:stretch>
        </p:blipFill>
        <p:spPr>
          <a:xfrm>
            <a:off x="8336131" y="3944760"/>
            <a:ext cx="3673158" cy="1916117"/>
          </a:xfrm>
          <a:prstGeom prst="rect">
            <a:avLst/>
          </a:prstGeom>
        </p:spPr>
      </p:pic>
    </p:spTree>
    <p:extLst>
      <p:ext uri="{BB962C8B-B14F-4D97-AF65-F5344CB8AC3E}">
        <p14:creationId xmlns:p14="http://schemas.microsoft.com/office/powerpoint/2010/main" val="2791640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err="1">
                <a:solidFill>
                  <a:prstClr val="black"/>
                </a:solidFill>
                <a:latin typeface="Calibri"/>
              </a:rPr>
              <a:t>Vapour</a:t>
            </a:r>
            <a:r>
              <a:rPr lang="nl-NL" sz="2800" b="1" dirty="0">
                <a:solidFill>
                  <a:prstClr val="black"/>
                </a:solidFill>
                <a:latin typeface="Calibri"/>
              </a:rPr>
              <a:t> </a:t>
            </a:r>
            <a:r>
              <a:rPr lang="nl-NL" sz="2800" b="1" dirty="0" err="1">
                <a:solidFill>
                  <a:prstClr val="black"/>
                </a:solidFill>
                <a:latin typeface="Calibri"/>
              </a:rPr>
              <a:t>Pressure</a:t>
            </a:r>
            <a:r>
              <a:rPr lang="nl-NL" sz="2800" b="1" dirty="0">
                <a:solidFill>
                  <a:prstClr val="black"/>
                </a:solidFill>
                <a:latin typeface="Calibri"/>
              </a:rPr>
              <a:t> </a:t>
            </a:r>
            <a:r>
              <a:rPr lang="nl-NL" sz="2800" b="1" dirty="0" err="1">
                <a:solidFill>
                  <a:prstClr val="black"/>
                </a:solidFill>
                <a:latin typeface="Calibri"/>
              </a:rPr>
              <a:t>Difference</a:t>
            </a:r>
            <a:r>
              <a:rPr lang="nl-NL" sz="2800" b="1" dirty="0">
                <a:solidFill>
                  <a:prstClr val="black"/>
                </a:solidFill>
                <a:latin typeface="Calibri"/>
              </a:rPr>
              <a:t> (VPD)</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7" y="1948060"/>
            <a:ext cx="6263640" cy="3785652"/>
          </a:xfrm>
          <a:prstGeom prst="rect">
            <a:avLst/>
          </a:prstGeom>
          <a:noFill/>
        </p:spPr>
        <p:txBody>
          <a:bodyPr wrap="square" rtlCol="0">
            <a:spAutoFit/>
          </a:bodyPr>
          <a:lstStyle/>
          <a:p>
            <a:r>
              <a:rPr lang="nl-NL" sz="2400" dirty="0">
                <a:solidFill>
                  <a:prstClr val="black"/>
                </a:solidFill>
                <a:latin typeface="Calibri"/>
              </a:rPr>
              <a:t>VPD wordt gemeten in kilopascal (kPa). </a:t>
            </a:r>
          </a:p>
          <a:p>
            <a:endParaRPr lang="nl-NL" sz="2400" dirty="0">
              <a:solidFill>
                <a:prstClr val="black"/>
              </a:solidFill>
              <a:latin typeface="Calibri"/>
            </a:endParaRPr>
          </a:p>
          <a:p>
            <a:r>
              <a:rPr lang="nl-NL" sz="2400" dirty="0">
                <a:solidFill>
                  <a:prstClr val="black"/>
                </a:solidFill>
                <a:latin typeface="Calibri"/>
              </a:rPr>
              <a:t>Een VPD van 0 betekent dat de lucht voor 100 procent is verzadigd met waterdamp. Bij een lage VPD van rond de 0.2 </a:t>
            </a:r>
            <a:r>
              <a:rPr lang="nl-NL" sz="2400" dirty="0" err="1">
                <a:solidFill>
                  <a:prstClr val="black"/>
                </a:solidFill>
                <a:latin typeface="Calibri"/>
              </a:rPr>
              <a:t>KpA</a:t>
            </a:r>
            <a:r>
              <a:rPr lang="nl-NL" sz="2400" dirty="0">
                <a:solidFill>
                  <a:prstClr val="black"/>
                </a:solidFill>
                <a:latin typeface="Calibri"/>
              </a:rPr>
              <a:t> bevat de lucht nog steeds veel waterdamp. </a:t>
            </a:r>
          </a:p>
          <a:p>
            <a:endParaRPr lang="nl-NL" sz="2400" dirty="0">
              <a:solidFill>
                <a:prstClr val="black"/>
              </a:solidFill>
              <a:latin typeface="Calibri"/>
            </a:endParaRPr>
          </a:p>
          <a:p>
            <a:r>
              <a:rPr lang="nl-NL" sz="2400" dirty="0">
                <a:solidFill>
                  <a:prstClr val="black"/>
                </a:solidFill>
                <a:latin typeface="Calibri"/>
              </a:rPr>
              <a:t>De bladtemperatuur ligt dan waarschijnlijk rond het dauwpunt. Dit betekent dat er nauwelijks verdamping is en dus géén calciumopname</a:t>
            </a:r>
            <a:endParaRPr lang="nl-NL" sz="1350" dirty="0">
              <a:solidFill>
                <a:prstClr val="black"/>
              </a:solidFill>
              <a:latin typeface="Calibri"/>
            </a:endParaRPr>
          </a:p>
        </p:txBody>
      </p:sp>
      <p:pic>
        <p:nvPicPr>
          <p:cNvPr id="2" name="Afbeelding 1">
            <a:extLst>
              <a:ext uri="{FF2B5EF4-FFF2-40B4-BE49-F238E27FC236}">
                <a16:creationId xmlns:a16="http://schemas.microsoft.com/office/drawing/2014/main" id="{2892BA6F-7ABB-4E8E-AE08-07F9FFE7F830}"/>
              </a:ext>
            </a:extLst>
          </p:cNvPr>
          <p:cNvPicPr>
            <a:picLocks noChangeAspect="1"/>
          </p:cNvPicPr>
          <p:nvPr/>
        </p:nvPicPr>
        <p:blipFill>
          <a:blip r:embed="rId2"/>
          <a:stretch>
            <a:fillRect/>
          </a:stretch>
        </p:blipFill>
        <p:spPr>
          <a:xfrm>
            <a:off x="1306127" y="-437040"/>
            <a:ext cx="5105400" cy="2476500"/>
          </a:xfrm>
          <a:prstGeom prst="rect">
            <a:avLst/>
          </a:prstGeom>
        </p:spPr>
      </p:pic>
      <p:pic>
        <p:nvPicPr>
          <p:cNvPr id="7" name="Afbeelding 6">
            <a:extLst>
              <a:ext uri="{FF2B5EF4-FFF2-40B4-BE49-F238E27FC236}">
                <a16:creationId xmlns:a16="http://schemas.microsoft.com/office/drawing/2014/main" id="{7D82D59B-E087-F380-B03C-67416FDD0AEF}"/>
              </a:ext>
            </a:extLst>
          </p:cNvPr>
          <p:cNvPicPr>
            <a:picLocks noChangeAspect="1"/>
          </p:cNvPicPr>
          <p:nvPr/>
        </p:nvPicPr>
        <p:blipFill>
          <a:blip r:embed="rId3"/>
          <a:stretch>
            <a:fillRect/>
          </a:stretch>
        </p:blipFill>
        <p:spPr>
          <a:xfrm>
            <a:off x="8131625" y="415324"/>
            <a:ext cx="3673158" cy="2271891"/>
          </a:xfrm>
          <a:prstGeom prst="rect">
            <a:avLst/>
          </a:prstGeom>
        </p:spPr>
      </p:pic>
    </p:spTree>
    <p:extLst>
      <p:ext uri="{BB962C8B-B14F-4D97-AF65-F5344CB8AC3E}">
        <p14:creationId xmlns:p14="http://schemas.microsoft.com/office/powerpoint/2010/main" val="23978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err="1">
                <a:solidFill>
                  <a:prstClr val="black"/>
                </a:solidFill>
                <a:latin typeface="Calibri"/>
              </a:rPr>
              <a:t>Vapour</a:t>
            </a:r>
            <a:r>
              <a:rPr lang="nl-NL" sz="2800" b="1" dirty="0">
                <a:solidFill>
                  <a:prstClr val="black"/>
                </a:solidFill>
                <a:latin typeface="Calibri"/>
              </a:rPr>
              <a:t> </a:t>
            </a:r>
            <a:r>
              <a:rPr lang="nl-NL" sz="2800" b="1" dirty="0" err="1">
                <a:solidFill>
                  <a:prstClr val="black"/>
                </a:solidFill>
                <a:latin typeface="Calibri"/>
              </a:rPr>
              <a:t>Pressure</a:t>
            </a:r>
            <a:r>
              <a:rPr lang="nl-NL" sz="2800" b="1" dirty="0">
                <a:solidFill>
                  <a:prstClr val="black"/>
                </a:solidFill>
                <a:latin typeface="Calibri"/>
              </a:rPr>
              <a:t> </a:t>
            </a:r>
            <a:r>
              <a:rPr lang="nl-NL" sz="2800" b="1" dirty="0" err="1">
                <a:solidFill>
                  <a:prstClr val="black"/>
                </a:solidFill>
                <a:latin typeface="Calibri"/>
              </a:rPr>
              <a:t>Difference</a:t>
            </a:r>
            <a:r>
              <a:rPr lang="nl-NL" sz="2800" b="1" dirty="0">
                <a:solidFill>
                  <a:prstClr val="black"/>
                </a:solidFill>
                <a:latin typeface="Calibri"/>
              </a:rPr>
              <a:t> (VPD)</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6" y="1948060"/>
            <a:ext cx="8631783" cy="5101397"/>
          </a:xfrm>
          <a:prstGeom prst="rect">
            <a:avLst/>
          </a:prstGeom>
          <a:noFill/>
        </p:spPr>
        <p:txBody>
          <a:bodyPr wrap="square" rtlCol="0">
            <a:spAutoFit/>
          </a:bodyPr>
          <a:lstStyle/>
          <a:p>
            <a:r>
              <a:rPr lang="nl-NL" sz="2400" dirty="0">
                <a:solidFill>
                  <a:prstClr val="black"/>
                </a:solidFill>
                <a:latin typeface="Calibri"/>
              </a:rPr>
              <a:t>Een hoge VPD (1.5 </a:t>
            </a:r>
            <a:r>
              <a:rPr lang="nl-NL" sz="2400" dirty="0" err="1">
                <a:solidFill>
                  <a:prstClr val="black"/>
                </a:solidFill>
                <a:latin typeface="Calibri"/>
              </a:rPr>
              <a:t>Kpa</a:t>
            </a:r>
            <a:r>
              <a:rPr lang="nl-NL" sz="2400" dirty="0">
                <a:solidFill>
                  <a:prstClr val="black"/>
                </a:solidFill>
                <a:latin typeface="Calibri"/>
              </a:rPr>
              <a:t> of hoger) staat voor erg droge lucht, waarbij de lucht nog veel capaciteit heeft om vocht op te nemen.”</a:t>
            </a:r>
          </a:p>
          <a:p>
            <a:endParaRPr lang="nl-NL" sz="2400" dirty="0">
              <a:solidFill>
                <a:prstClr val="black"/>
              </a:solidFill>
              <a:latin typeface="Calibri"/>
            </a:endParaRPr>
          </a:p>
          <a:p>
            <a:r>
              <a:rPr lang="nl-NL" sz="2400" dirty="0">
                <a:solidFill>
                  <a:prstClr val="black"/>
                </a:solidFill>
                <a:latin typeface="Calibri"/>
              </a:rPr>
              <a:t>De huidmondjes zullen sluiten om de verdamping te verminderen. </a:t>
            </a:r>
          </a:p>
          <a:p>
            <a:endParaRPr lang="nl-NL" sz="2400" dirty="0">
              <a:solidFill>
                <a:prstClr val="black"/>
              </a:solidFill>
              <a:latin typeface="Calibri"/>
            </a:endParaRPr>
          </a:p>
          <a:p>
            <a:r>
              <a:rPr lang="nl-NL" sz="2400" dirty="0">
                <a:solidFill>
                  <a:prstClr val="black"/>
                </a:solidFill>
                <a:latin typeface="Calibri"/>
              </a:rPr>
              <a:t>Daardoor zal de bladtemperatuur steeds hoger worden.</a:t>
            </a:r>
          </a:p>
          <a:p>
            <a:endParaRPr lang="nl-NL" sz="2400" dirty="0">
              <a:solidFill>
                <a:prstClr val="black"/>
              </a:solidFill>
              <a:latin typeface="Calibri"/>
            </a:endParaRPr>
          </a:p>
          <a:p>
            <a:r>
              <a:rPr lang="nl-NL" sz="2400" dirty="0">
                <a:solidFill>
                  <a:prstClr val="black"/>
                </a:solidFill>
                <a:latin typeface="Calibri"/>
              </a:rPr>
              <a:t>De VPD wordt dan zo hoog dat de waterdamp gewoon uit de (dichte) huidmondjes wordt geperst.</a:t>
            </a:r>
          </a:p>
          <a:p>
            <a:endParaRPr lang="nl-NL" sz="2400" dirty="0">
              <a:solidFill>
                <a:prstClr val="black"/>
              </a:solidFill>
              <a:latin typeface="Calibri"/>
            </a:endParaRPr>
          </a:p>
          <a:p>
            <a:r>
              <a:rPr lang="nl-NL" sz="2400" dirty="0">
                <a:solidFill>
                  <a:prstClr val="black"/>
                </a:solidFill>
                <a:latin typeface="Calibri"/>
              </a:rPr>
              <a:t>De plant heeft nu geen controle meer over zijn waterbalans en we spreken nu over waterstress</a:t>
            </a:r>
          </a:p>
          <a:p>
            <a:endParaRPr lang="nl-NL" sz="2400" dirty="0">
              <a:solidFill>
                <a:prstClr val="black"/>
              </a:solidFill>
              <a:latin typeface="Calibri"/>
            </a:endParaRPr>
          </a:p>
          <a:p>
            <a:endParaRPr lang="nl-NL" sz="1350" dirty="0">
              <a:solidFill>
                <a:prstClr val="black"/>
              </a:solidFill>
              <a:latin typeface="Calibri"/>
            </a:endParaRPr>
          </a:p>
        </p:txBody>
      </p:sp>
    </p:spTree>
    <p:extLst>
      <p:ext uri="{BB962C8B-B14F-4D97-AF65-F5344CB8AC3E}">
        <p14:creationId xmlns:p14="http://schemas.microsoft.com/office/powerpoint/2010/main" val="339137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1000"/>
                                        <p:tgtEl>
                                          <p:spTgt spid="4">
                                            <p:txEl>
                                              <p:pRg st="8" end="8"/>
                                            </p:txEl>
                                          </p:spTgt>
                                        </p:tgtEl>
                                      </p:cBhvr>
                                    </p:animEffect>
                                    <p:anim calcmode="lin" valueType="num">
                                      <p:cBhvr>
                                        <p:cTn id="2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err="1">
                <a:solidFill>
                  <a:prstClr val="black"/>
                </a:solidFill>
                <a:latin typeface="Calibri"/>
              </a:rPr>
              <a:t>Vapour</a:t>
            </a:r>
            <a:r>
              <a:rPr lang="nl-NL" sz="2800" b="1" dirty="0">
                <a:solidFill>
                  <a:prstClr val="black"/>
                </a:solidFill>
                <a:latin typeface="Calibri"/>
              </a:rPr>
              <a:t> </a:t>
            </a:r>
            <a:r>
              <a:rPr lang="nl-NL" sz="2800" b="1" dirty="0" err="1">
                <a:solidFill>
                  <a:prstClr val="black"/>
                </a:solidFill>
                <a:latin typeface="Calibri"/>
              </a:rPr>
              <a:t>Pressure</a:t>
            </a:r>
            <a:r>
              <a:rPr lang="nl-NL" sz="2800" b="1" dirty="0">
                <a:solidFill>
                  <a:prstClr val="black"/>
                </a:solidFill>
                <a:latin typeface="Calibri"/>
              </a:rPr>
              <a:t> </a:t>
            </a:r>
            <a:r>
              <a:rPr lang="nl-NL" sz="2800" b="1" dirty="0" err="1">
                <a:solidFill>
                  <a:prstClr val="black"/>
                </a:solidFill>
                <a:latin typeface="Calibri"/>
              </a:rPr>
              <a:t>Difference</a:t>
            </a:r>
            <a:r>
              <a:rPr lang="nl-NL" sz="2800" b="1" dirty="0">
                <a:solidFill>
                  <a:prstClr val="black"/>
                </a:solidFill>
                <a:latin typeface="Calibri"/>
              </a:rPr>
              <a:t> (VPD)</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6" y="1948060"/>
            <a:ext cx="8631783" cy="4362733"/>
          </a:xfrm>
          <a:prstGeom prst="rect">
            <a:avLst/>
          </a:prstGeom>
          <a:noFill/>
        </p:spPr>
        <p:txBody>
          <a:bodyPr wrap="square" rtlCol="0">
            <a:spAutoFit/>
          </a:bodyPr>
          <a:lstStyle/>
          <a:p>
            <a:r>
              <a:rPr lang="nl-NL" sz="2400" b="1" dirty="0">
                <a:solidFill>
                  <a:prstClr val="black"/>
                </a:solidFill>
                <a:latin typeface="Calibri"/>
              </a:rPr>
              <a:t>Als de VPD stijgt:</a:t>
            </a:r>
          </a:p>
          <a:p>
            <a:endParaRPr lang="nl-NL" sz="2400" b="1" dirty="0">
              <a:solidFill>
                <a:prstClr val="black"/>
              </a:solidFill>
              <a:latin typeface="Calibri"/>
            </a:endParaRPr>
          </a:p>
          <a:p>
            <a:pPr marL="342900" indent="-342900">
              <a:buFont typeface="Arial" panose="020B0604020202020204" pitchFamily="34" charset="0"/>
              <a:buChar char="•"/>
            </a:pPr>
            <a:r>
              <a:rPr lang="nl-NL" sz="2400" dirty="0">
                <a:solidFill>
                  <a:prstClr val="black"/>
                </a:solidFill>
                <a:latin typeface="Calibri"/>
              </a:rPr>
              <a:t>Wordt de opening van de huidmondjes kleiner</a:t>
            </a:r>
          </a:p>
          <a:p>
            <a:pPr marL="342900" indent="-342900">
              <a:buFont typeface="Arial" panose="020B0604020202020204" pitchFamily="34" charset="0"/>
              <a:buChar char="•"/>
            </a:pPr>
            <a:r>
              <a:rPr lang="nl-NL" sz="2400" dirty="0">
                <a:solidFill>
                  <a:prstClr val="black"/>
                </a:solidFill>
                <a:latin typeface="Calibri"/>
              </a:rPr>
              <a:t>Daalt de opname van CO2</a:t>
            </a:r>
          </a:p>
          <a:p>
            <a:pPr marL="342900" indent="-342900">
              <a:buFont typeface="Arial" panose="020B0604020202020204" pitchFamily="34" charset="0"/>
              <a:buChar char="•"/>
            </a:pPr>
            <a:r>
              <a:rPr lang="nl-NL" sz="2400" dirty="0">
                <a:solidFill>
                  <a:prstClr val="black"/>
                </a:solidFill>
                <a:latin typeface="Calibri"/>
              </a:rPr>
              <a:t>Het verschil in dampdruk tussen de plant en de lucht neemt toe, waardoor de plant meer water verdampt</a:t>
            </a:r>
          </a:p>
          <a:p>
            <a:pPr marL="342900" indent="-342900">
              <a:buFont typeface="Arial" panose="020B0604020202020204" pitchFamily="34" charset="0"/>
              <a:buChar char="•"/>
            </a:pPr>
            <a:r>
              <a:rPr lang="nl-NL" sz="2400" dirty="0">
                <a:solidFill>
                  <a:prstClr val="black"/>
                </a:solidFill>
                <a:latin typeface="Calibri"/>
              </a:rPr>
              <a:t>VPD stijgt → meer transpiratie → dorst! De plant wil meer water uit de bodem opnemen</a:t>
            </a:r>
          </a:p>
          <a:p>
            <a:pPr marL="342900" indent="-342900">
              <a:buFont typeface="Arial" panose="020B0604020202020204" pitchFamily="34" charset="0"/>
              <a:buChar char="•"/>
            </a:pPr>
            <a:endParaRPr lang="nl-NL" sz="2400" dirty="0">
              <a:solidFill>
                <a:prstClr val="black"/>
              </a:solidFill>
              <a:latin typeface="Calibri"/>
            </a:endParaRPr>
          </a:p>
          <a:p>
            <a:r>
              <a:rPr lang="nl-NL" sz="2400" dirty="0">
                <a:solidFill>
                  <a:prstClr val="black"/>
                </a:solidFill>
                <a:latin typeface="Calibri"/>
              </a:rPr>
              <a:t>Dit alles bij elkaar leidt tot meer plantenstress. En dat kan dat weer de plant verzwakken.</a:t>
            </a:r>
          </a:p>
          <a:p>
            <a:endParaRPr lang="nl-NL" sz="1350" dirty="0">
              <a:solidFill>
                <a:prstClr val="black"/>
              </a:solidFill>
              <a:latin typeface="Calibri"/>
            </a:endParaRPr>
          </a:p>
        </p:txBody>
      </p:sp>
      <p:pic>
        <p:nvPicPr>
          <p:cNvPr id="2" name="Afbeelding 1">
            <a:extLst>
              <a:ext uri="{FF2B5EF4-FFF2-40B4-BE49-F238E27FC236}">
                <a16:creationId xmlns:a16="http://schemas.microsoft.com/office/drawing/2014/main" id="{CEB56FC7-3316-40AB-B38D-7ED4DA3FF901}"/>
              </a:ext>
            </a:extLst>
          </p:cNvPr>
          <p:cNvPicPr>
            <a:picLocks noChangeAspect="1"/>
          </p:cNvPicPr>
          <p:nvPr/>
        </p:nvPicPr>
        <p:blipFill>
          <a:blip r:embed="rId2"/>
          <a:stretch>
            <a:fillRect/>
          </a:stretch>
        </p:blipFill>
        <p:spPr>
          <a:xfrm>
            <a:off x="7083109" y="173125"/>
            <a:ext cx="5108891" cy="2481287"/>
          </a:xfrm>
          <a:prstGeom prst="rect">
            <a:avLst/>
          </a:prstGeom>
        </p:spPr>
      </p:pic>
    </p:spTree>
    <p:extLst>
      <p:ext uri="{BB962C8B-B14F-4D97-AF65-F5344CB8AC3E}">
        <p14:creationId xmlns:p14="http://schemas.microsoft.com/office/powerpoint/2010/main" val="309707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err="1">
                <a:solidFill>
                  <a:prstClr val="black"/>
                </a:solidFill>
                <a:latin typeface="Calibri"/>
              </a:rPr>
              <a:t>Vapour</a:t>
            </a:r>
            <a:r>
              <a:rPr lang="nl-NL" sz="2800" b="1" dirty="0">
                <a:solidFill>
                  <a:prstClr val="black"/>
                </a:solidFill>
                <a:latin typeface="Calibri"/>
              </a:rPr>
              <a:t> </a:t>
            </a:r>
            <a:r>
              <a:rPr lang="nl-NL" sz="2800" b="1" dirty="0" err="1">
                <a:solidFill>
                  <a:prstClr val="black"/>
                </a:solidFill>
                <a:latin typeface="Calibri"/>
              </a:rPr>
              <a:t>Pressure</a:t>
            </a:r>
            <a:r>
              <a:rPr lang="nl-NL" sz="2800" b="1" dirty="0">
                <a:solidFill>
                  <a:prstClr val="black"/>
                </a:solidFill>
                <a:latin typeface="Calibri"/>
              </a:rPr>
              <a:t> </a:t>
            </a:r>
            <a:r>
              <a:rPr lang="nl-NL" sz="2800" b="1" dirty="0" err="1">
                <a:solidFill>
                  <a:prstClr val="black"/>
                </a:solidFill>
                <a:latin typeface="Calibri"/>
              </a:rPr>
              <a:t>Difference</a:t>
            </a:r>
            <a:r>
              <a:rPr lang="nl-NL" sz="2800" b="1" dirty="0">
                <a:solidFill>
                  <a:prstClr val="black"/>
                </a:solidFill>
                <a:latin typeface="Calibri"/>
              </a:rPr>
              <a:t> (VPD)</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6" y="1948060"/>
            <a:ext cx="8631783" cy="4524315"/>
          </a:xfrm>
          <a:prstGeom prst="rect">
            <a:avLst/>
          </a:prstGeom>
          <a:noFill/>
        </p:spPr>
        <p:txBody>
          <a:bodyPr wrap="square" rtlCol="0">
            <a:spAutoFit/>
          </a:bodyPr>
          <a:lstStyle/>
          <a:p>
            <a:r>
              <a:rPr lang="nl-NL" sz="2400" dirty="0">
                <a:solidFill>
                  <a:prstClr val="black"/>
                </a:solidFill>
                <a:latin typeface="Calibri"/>
              </a:rPr>
              <a:t>VPD beïnvloedt dus het waterverlies/transpiratie van de plant. Soms kan de lucht in een kas te droog worden gedurende de dag. Dan kan de plant als het ware ‘uit worden gezet’. </a:t>
            </a:r>
          </a:p>
          <a:p>
            <a:endParaRPr lang="nl-NL" sz="2400" dirty="0">
              <a:solidFill>
                <a:prstClr val="black"/>
              </a:solidFill>
              <a:latin typeface="Calibri"/>
            </a:endParaRPr>
          </a:p>
          <a:p>
            <a:r>
              <a:rPr lang="nl-NL" sz="2400" dirty="0">
                <a:solidFill>
                  <a:prstClr val="black"/>
                </a:solidFill>
                <a:latin typeface="Calibri"/>
              </a:rPr>
              <a:t>Als de lucht te droog is, wordt Fotosynthese gestopt om te voorkomen dat de plant uitgeput raakt. Als dit proces stopt, dan loopt de plant uren van daglicht mis en dat zal leiden tot een slechtere gezondheid. </a:t>
            </a:r>
          </a:p>
          <a:p>
            <a:endParaRPr lang="nl-NL" sz="2400" dirty="0">
              <a:solidFill>
                <a:prstClr val="black"/>
              </a:solidFill>
              <a:latin typeface="Calibri"/>
            </a:endParaRPr>
          </a:p>
          <a:p>
            <a:r>
              <a:rPr lang="nl-NL" sz="2400" dirty="0">
                <a:solidFill>
                  <a:prstClr val="black"/>
                </a:solidFill>
                <a:latin typeface="Calibri"/>
              </a:rPr>
              <a:t>Een optimaal VPD kan helpen bij het voorkomen problemen die ontspringen aan een hoge luchtvochtigheid, zoals schimmel en plantziektes.</a:t>
            </a:r>
            <a:endParaRPr lang="nl-NL" sz="1350" dirty="0">
              <a:solidFill>
                <a:prstClr val="black"/>
              </a:solidFill>
              <a:latin typeface="Calibri"/>
            </a:endParaRPr>
          </a:p>
        </p:txBody>
      </p:sp>
    </p:spTree>
    <p:extLst>
      <p:ext uri="{BB962C8B-B14F-4D97-AF65-F5344CB8AC3E}">
        <p14:creationId xmlns:p14="http://schemas.microsoft.com/office/powerpoint/2010/main" val="122439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6437952" cy="523220"/>
          </a:xfrm>
          <a:prstGeom prst="rect">
            <a:avLst/>
          </a:prstGeom>
          <a:noFill/>
        </p:spPr>
        <p:txBody>
          <a:bodyPr wrap="square" rtlCol="0">
            <a:spAutoFit/>
          </a:bodyPr>
          <a:lstStyle/>
          <a:p>
            <a:pPr>
              <a:defRPr/>
            </a:pPr>
            <a:r>
              <a:rPr lang="nl-NL" sz="2800" b="1" dirty="0">
                <a:solidFill>
                  <a:prstClr val="black"/>
                </a:solidFill>
                <a:latin typeface="Calibri"/>
              </a:rPr>
              <a:t>Wat is het beste VPD voor mijn gewas</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6" y="1948060"/>
            <a:ext cx="8631783" cy="2146742"/>
          </a:xfrm>
          <a:prstGeom prst="rect">
            <a:avLst/>
          </a:prstGeom>
          <a:noFill/>
        </p:spPr>
        <p:txBody>
          <a:bodyPr wrap="square" rtlCol="0">
            <a:spAutoFit/>
          </a:bodyPr>
          <a:lstStyle/>
          <a:p>
            <a:r>
              <a:rPr lang="nl-NL" sz="2400" dirty="0">
                <a:solidFill>
                  <a:prstClr val="black"/>
                </a:solidFill>
                <a:latin typeface="Calibri"/>
              </a:rPr>
              <a:t>Zoals bij de meeste metingen in de tuinbouw, hangt dat af van het gewas en de omstandigheden. </a:t>
            </a:r>
          </a:p>
          <a:p>
            <a:endParaRPr lang="nl-NL" sz="2400" dirty="0">
              <a:solidFill>
                <a:prstClr val="black"/>
              </a:solidFill>
              <a:latin typeface="Calibri"/>
            </a:endParaRPr>
          </a:p>
          <a:p>
            <a:r>
              <a:rPr lang="nl-NL" sz="2400" dirty="0">
                <a:solidFill>
                  <a:prstClr val="black"/>
                </a:solidFill>
                <a:latin typeface="Calibri"/>
              </a:rPr>
              <a:t>Over het algemeen ligt de streefwaarde tussen de 0,5 en 1,2 kPa. De bovengrens is afhankelijk van het gewas</a:t>
            </a:r>
          </a:p>
          <a:p>
            <a:endParaRPr lang="nl-NL" sz="1350" dirty="0">
              <a:solidFill>
                <a:prstClr val="black"/>
              </a:solidFill>
              <a:latin typeface="Calibri"/>
            </a:endParaRPr>
          </a:p>
        </p:txBody>
      </p:sp>
      <p:pic>
        <p:nvPicPr>
          <p:cNvPr id="2" name="Afbeelding 1">
            <a:extLst>
              <a:ext uri="{FF2B5EF4-FFF2-40B4-BE49-F238E27FC236}">
                <a16:creationId xmlns:a16="http://schemas.microsoft.com/office/drawing/2014/main" id="{8EA928BD-227B-4A46-8E28-8DA6F829DB5A}"/>
              </a:ext>
            </a:extLst>
          </p:cNvPr>
          <p:cNvPicPr>
            <a:picLocks noChangeAspect="1"/>
          </p:cNvPicPr>
          <p:nvPr/>
        </p:nvPicPr>
        <p:blipFill>
          <a:blip r:embed="rId2"/>
          <a:stretch>
            <a:fillRect/>
          </a:stretch>
        </p:blipFill>
        <p:spPr>
          <a:xfrm>
            <a:off x="3054288" y="4094802"/>
            <a:ext cx="3728251" cy="2485501"/>
          </a:xfrm>
          <a:prstGeom prst="rect">
            <a:avLst/>
          </a:prstGeom>
        </p:spPr>
      </p:pic>
    </p:spTree>
    <p:extLst>
      <p:ext uri="{BB962C8B-B14F-4D97-AF65-F5344CB8AC3E}">
        <p14:creationId xmlns:p14="http://schemas.microsoft.com/office/powerpoint/2010/main" val="89056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6420196" cy="954107"/>
          </a:xfrm>
          <a:prstGeom prst="rect">
            <a:avLst/>
          </a:prstGeom>
          <a:noFill/>
        </p:spPr>
        <p:txBody>
          <a:bodyPr wrap="square" rtlCol="0">
            <a:spAutoFit/>
          </a:bodyPr>
          <a:lstStyle/>
          <a:p>
            <a:pPr>
              <a:defRPr/>
            </a:pPr>
            <a:r>
              <a:rPr lang="nl-NL" sz="2800" b="1" dirty="0">
                <a:solidFill>
                  <a:prstClr val="black"/>
                </a:solidFill>
                <a:latin typeface="Calibri"/>
              </a:rPr>
              <a:t>Wat is het beste VPD voor mijn gewas</a:t>
            </a:r>
          </a:p>
          <a:p>
            <a:pPr>
              <a:defRPr/>
            </a:pPr>
            <a:endParaRPr lang="nl-NL" sz="2800" b="1" dirty="0">
              <a:solidFill>
                <a:prstClr val="black"/>
              </a:solidFill>
              <a:latin typeface="Calibri"/>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7" y="1948060"/>
            <a:ext cx="8596272" cy="4893647"/>
          </a:xfrm>
          <a:prstGeom prst="rect">
            <a:avLst/>
          </a:prstGeom>
          <a:noFill/>
        </p:spPr>
        <p:txBody>
          <a:bodyPr wrap="square" rtlCol="0">
            <a:spAutoFit/>
          </a:bodyPr>
          <a:lstStyle/>
          <a:p>
            <a:r>
              <a:rPr lang="nl-NL" sz="2400" dirty="0">
                <a:solidFill>
                  <a:prstClr val="black"/>
                </a:solidFill>
                <a:latin typeface="Calibri"/>
              </a:rPr>
              <a:t>Het optimale VPD niveau hangt af van de groeifase :</a:t>
            </a:r>
          </a:p>
          <a:p>
            <a:endParaRPr lang="nl-NL" sz="2400" dirty="0">
              <a:solidFill>
                <a:prstClr val="black"/>
              </a:solidFill>
              <a:latin typeface="Calibri"/>
            </a:endParaRPr>
          </a:p>
          <a:p>
            <a:r>
              <a:rPr lang="nl-NL" sz="2400" dirty="0">
                <a:solidFill>
                  <a:prstClr val="black"/>
                </a:solidFill>
                <a:latin typeface="Calibri"/>
              </a:rPr>
              <a:t>Telers moeten richten op een vrij lage VPD, bijvoorbeeld 0,3 kPa, wanneer kasplanten jong zijn. Dit voorkomt het uitdrogen van jonge planten .</a:t>
            </a:r>
          </a:p>
          <a:p>
            <a:endParaRPr lang="nl-NL" sz="2400" dirty="0">
              <a:solidFill>
                <a:prstClr val="black"/>
              </a:solidFill>
              <a:latin typeface="Calibri"/>
            </a:endParaRPr>
          </a:p>
          <a:p>
            <a:r>
              <a:rPr lang="nl-NL" sz="2400" dirty="0">
                <a:solidFill>
                  <a:prstClr val="black"/>
                </a:solidFill>
                <a:latin typeface="Calibri"/>
              </a:rPr>
              <a:t>Als de planten richting de leveringsfase gaan wordt een VPD van meer dan 0.5 kPa aangeraden.</a:t>
            </a:r>
          </a:p>
          <a:p>
            <a:endParaRPr lang="nl-NL" sz="2400" dirty="0">
              <a:solidFill>
                <a:prstClr val="black"/>
              </a:solidFill>
              <a:latin typeface="Calibri"/>
            </a:endParaRPr>
          </a:p>
          <a:p>
            <a:r>
              <a:rPr lang="nl-NL" sz="2400" dirty="0">
                <a:solidFill>
                  <a:prstClr val="black"/>
                </a:solidFill>
                <a:latin typeface="Calibri"/>
              </a:rPr>
              <a:t>Planten zullen dan kunnen transpireren, zichzelf koelen en minder </a:t>
            </a:r>
            <a:r>
              <a:rPr lang="nl-NL" sz="2400" dirty="0" err="1">
                <a:solidFill>
                  <a:prstClr val="black"/>
                </a:solidFill>
                <a:latin typeface="Calibri"/>
              </a:rPr>
              <a:t>gestresst</a:t>
            </a:r>
            <a:r>
              <a:rPr lang="nl-NL" sz="2400" dirty="0">
                <a:solidFill>
                  <a:prstClr val="black"/>
                </a:solidFill>
                <a:latin typeface="Calibri"/>
              </a:rPr>
              <a:t> zijn, terwijl de groeiomgeving minder geschikt is voor plantenziekten.</a:t>
            </a:r>
          </a:p>
          <a:p>
            <a:endParaRPr lang="nl-NL" sz="2400" dirty="0">
              <a:solidFill>
                <a:prstClr val="black"/>
              </a:solidFill>
              <a:latin typeface="Calibri"/>
            </a:endParaRPr>
          </a:p>
        </p:txBody>
      </p:sp>
    </p:spTree>
    <p:extLst>
      <p:ext uri="{BB962C8B-B14F-4D97-AF65-F5344CB8AC3E}">
        <p14:creationId xmlns:p14="http://schemas.microsoft.com/office/powerpoint/2010/main" val="203073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a:solidFill>
                  <a:prstClr val="black"/>
                </a:solidFill>
                <a:latin typeface="Calibri"/>
              </a:rPr>
              <a:t>.</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7" y="1948060"/>
            <a:ext cx="6263640" cy="877163"/>
          </a:xfrm>
          <a:prstGeom prst="rect">
            <a:avLst/>
          </a:prstGeom>
          <a:noFill/>
        </p:spPr>
        <p:txBody>
          <a:bodyPr wrap="square" rtlCol="0">
            <a:spAutoFit/>
          </a:bodyPr>
          <a:lstStyle/>
          <a:p>
            <a:pPr marL="214313" indent="-214313">
              <a:buFont typeface="Arial" panose="020B0604020202020204" pitchFamily="34" charset="0"/>
              <a:buChar char="•"/>
              <a:defRPr/>
            </a:pPr>
            <a:r>
              <a:rPr lang="nl-NL" sz="2400" dirty="0">
                <a:solidFill>
                  <a:prstClr val="black"/>
                </a:solidFill>
                <a:latin typeface="Calibri"/>
              </a:rPr>
              <a:t>g</a:t>
            </a:r>
          </a:p>
          <a:p>
            <a:pPr marL="214313" indent="-214313">
              <a:buFont typeface="Arial" panose="020B0604020202020204" pitchFamily="34" charset="0"/>
              <a:buChar char="•"/>
              <a:defRPr/>
            </a:pPr>
            <a:endParaRPr lang="nl-NL" sz="135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pic>
        <p:nvPicPr>
          <p:cNvPr id="7" name="Afbeelding 6">
            <a:extLst>
              <a:ext uri="{FF2B5EF4-FFF2-40B4-BE49-F238E27FC236}">
                <a16:creationId xmlns:a16="http://schemas.microsoft.com/office/drawing/2014/main" id="{B338493A-230C-4222-BA3D-7E993DE86D79}"/>
              </a:ext>
            </a:extLst>
          </p:cNvPr>
          <p:cNvPicPr>
            <a:picLocks noChangeAspect="1"/>
          </p:cNvPicPr>
          <p:nvPr/>
        </p:nvPicPr>
        <p:blipFill>
          <a:blip r:embed="rId2"/>
          <a:stretch>
            <a:fillRect/>
          </a:stretch>
        </p:blipFill>
        <p:spPr>
          <a:xfrm>
            <a:off x="177553" y="0"/>
            <a:ext cx="11416683" cy="6259366"/>
          </a:xfrm>
          <a:prstGeom prst="rect">
            <a:avLst/>
          </a:prstGeom>
        </p:spPr>
      </p:pic>
    </p:spTree>
    <p:extLst>
      <p:ext uri="{BB962C8B-B14F-4D97-AF65-F5344CB8AC3E}">
        <p14:creationId xmlns:p14="http://schemas.microsoft.com/office/powerpoint/2010/main" val="3117927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a:extLst>
              <a:ext uri="{FF2B5EF4-FFF2-40B4-BE49-F238E27FC236}">
                <a16:creationId xmlns:a16="http://schemas.microsoft.com/office/drawing/2014/main" id="{EE0CD3BC-D5CD-4F8E-99C3-5F8A23B66688}"/>
              </a:ext>
            </a:extLst>
          </p:cNvPr>
          <p:cNvPicPr>
            <a:picLocks noGrp="1" noChangeAspect="1"/>
          </p:cNvPicPr>
          <p:nvPr>
            <p:ph type="pic" sz="quarter" idx="11"/>
          </p:nvPr>
        </p:nvPicPr>
        <p:blipFill>
          <a:blip r:embed="rId2"/>
          <a:srcRect l="11993" r="11993"/>
          <a:stretch>
            <a:fillRect/>
          </a:stretch>
        </p:blipFill>
        <p:spPr>
          <a:xfrm>
            <a:off x="-266330" y="0"/>
            <a:ext cx="8984202" cy="6338854"/>
          </a:xfrm>
          <a:prstGeom prst="rect">
            <a:avLst/>
          </a:prstGeom>
        </p:spPr>
      </p:pic>
      <p:sp>
        <p:nvSpPr>
          <p:cNvPr id="4" name="Rechthoek 3">
            <a:extLst>
              <a:ext uri="{FF2B5EF4-FFF2-40B4-BE49-F238E27FC236}">
                <a16:creationId xmlns:a16="http://schemas.microsoft.com/office/drawing/2014/main" id="{D2E88511-2252-4D64-B403-AAD95B594B16}"/>
              </a:ext>
            </a:extLst>
          </p:cNvPr>
          <p:cNvSpPr/>
          <p:nvPr/>
        </p:nvSpPr>
        <p:spPr>
          <a:xfrm>
            <a:off x="3399690" y="6488668"/>
            <a:ext cx="3480505" cy="369332"/>
          </a:xfrm>
          <a:prstGeom prst="rect">
            <a:avLst/>
          </a:prstGeom>
        </p:spPr>
        <p:txBody>
          <a:bodyPr wrap="none">
            <a:spAutoFit/>
          </a:bodyPr>
          <a:lstStyle/>
          <a:p>
            <a:r>
              <a:rPr lang="nl-NL" dirty="0"/>
              <a:t>https://hnt.letsgrow.com/psychro</a:t>
            </a:r>
          </a:p>
        </p:txBody>
      </p:sp>
    </p:spTree>
    <p:extLst>
      <p:ext uri="{BB962C8B-B14F-4D97-AF65-F5344CB8AC3E}">
        <p14:creationId xmlns:p14="http://schemas.microsoft.com/office/powerpoint/2010/main" val="114107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a:solidFill>
                  <a:prstClr val="black"/>
                </a:solidFill>
                <a:latin typeface="Calibri"/>
              </a:rPr>
              <a:t>Hoe beïnvloed je het VPD?</a:t>
            </a:r>
          </a:p>
        </p:txBody>
      </p:sp>
      <p:sp>
        <p:nvSpPr>
          <p:cNvPr id="4" name="Tekstvak 3">
            <a:extLst>
              <a:ext uri="{FF2B5EF4-FFF2-40B4-BE49-F238E27FC236}">
                <a16:creationId xmlns:a16="http://schemas.microsoft.com/office/drawing/2014/main" id="{BE5E9AAC-8AFC-4CA9-B89F-13D11A0216BE}"/>
              </a:ext>
            </a:extLst>
          </p:cNvPr>
          <p:cNvSpPr txBox="1"/>
          <p:nvPr/>
        </p:nvSpPr>
        <p:spPr>
          <a:xfrm>
            <a:off x="1099190" y="1992448"/>
            <a:ext cx="7175845" cy="3254737"/>
          </a:xfrm>
          <a:prstGeom prst="rect">
            <a:avLst/>
          </a:prstGeom>
          <a:noFill/>
        </p:spPr>
        <p:txBody>
          <a:bodyPr wrap="square" rtlCol="0">
            <a:spAutoFit/>
          </a:bodyPr>
          <a:lstStyle/>
          <a:p>
            <a:pPr>
              <a:defRPr/>
            </a:pPr>
            <a:r>
              <a:rPr lang="nl-NL" sz="2400" dirty="0">
                <a:solidFill>
                  <a:prstClr val="black"/>
                </a:solidFill>
                <a:latin typeface="Calibri"/>
              </a:rPr>
              <a:t>Het kan een uitdaging zijn om de juiste VPD-niveaus te vinden en is dus afhankelijk van je gewas en de groeifase. </a:t>
            </a:r>
          </a:p>
          <a:p>
            <a:pPr>
              <a:defRPr/>
            </a:pPr>
            <a:endParaRPr lang="nl-NL" sz="2400" dirty="0">
              <a:solidFill>
                <a:prstClr val="black"/>
              </a:solidFill>
              <a:latin typeface="Calibri"/>
            </a:endParaRPr>
          </a:p>
          <a:p>
            <a:pPr>
              <a:defRPr/>
            </a:pPr>
            <a:r>
              <a:rPr lang="nl-NL" sz="2400" dirty="0">
                <a:solidFill>
                  <a:prstClr val="black"/>
                </a:solidFill>
                <a:latin typeface="Calibri"/>
              </a:rPr>
              <a:t>Als je aan de knoppen van een </a:t>
            </a:r>
            <a:r>
              <a:rPr lang="nl-NL" sz="2400" dirty="0" err="1">
                <a:solidFill>
                  <a:prstClr val="black"/>
                </a:solidFill>
                <a:latin typeface="Calibri"/>
              </a:rPr>
              <a:t>binnenteeltomgeving</a:t>
            </a:r>
            <a:r>
              <a:rPr lang="nl-NL" sz="2400" dirty="0">
                <a:solidFill>
                  <a:prstClr val="black"/>
                </a:solidFill>
                <a:latin typeface="Calibri"/>
              </a:rPr>
              <a:t> zit, kun je het VPD monitoren en </a:t>
            </a:r>
            <a:r>
              <a:rPr lang="nl-NL" sz="2400" dirty="0" err="1">
                <a:solidFill>
                  <a:prstClr val="black"/>
                </a:solidFill>
                <a:latin typeface="Calibri"/>
              </a:rPr>
              <a:t>zonodig</a:t>
            </a:r>
            <a:r>
              <a:rPr lang="nl-NL" sz="2400" dirty="0">
                <a:solidFill>
                  <a:prstClr val="black"/>
                </a:solidFill>
                <a:latin typeface="Calibri"/>
              </a:rPr>
              <a:t> bijsturen.</a:t>
            </a:r>
          </a:p>
          <a:p>
            <a:pPr>
              <a:defRPr/>
            </a:pPr>
            <a:endParaRPr lang="nl-NL" sz="2400" dirty="0">
              <a:solidFill>
                <a:prstClr val="black"/>
              </a:solidFill>
              <a:latin typeface="Calibri"/>
            </a:endParaRPr>
          </a:p>
          <a:p>
            <a:pPr>
              <a:defRPr/>
            </a:pPr>
            <a:r>
              <a:rPr lang="nl-NL" sz="2400" dirty="0">
                <a:solidFill>
                  <a:prstClr val="black"/>
                </a:solidFill>
                <a:latin typeface="Calibri"/>
              </a:rPr>
              <a:t>Er zijn een paar manieren hoe je dat kunt doen.</a:t>
            </a:r>
            <a:endParaRPr lang="nl-NL" sz="135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spTree>
    <p:extLst>
      <p:ext uri="{BB962C8B-B14F-4D97-AF65-F5344CB8AC3E}">
        <p14:creationId xmlns:p14="http://schemas.microsoft.com/office/powerpoint/2010/main" val="97878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31287" y="773042"/>
            <a:ext cx="5741582" cy="553998"/>
          </a:xfrm>
          <a:prstGeom prst="rect">
            <a:avLst/>
          </a:prstGeom>
          <a:noFill/>
        </p:spPr>
        <p:txBody>
          <a:bodyPr wrap="square" rtlCol="0">
            <a:spAutoFit/>
          </a:bodyPr>
          <a:lstStyle/>
          <a:p>
            <a:r>
              <a:rPr lang="nl-NL" sz="3000" b="1" dirty="0"/>
              <a:t>Lesprogramma dit blok</a:t>
            </a:r>
          </a:p>
        </p:txBody>
      </p:sp>
      <p:sp>
        <p:nvSpPr>
          <p:cNvPr id="4" name="Tekstvak 3">
            <a:extLst>
              <a:ext uri="{FF2B5EF4-FFF2-40B4-BE49-F238E27FC236}">
                <a16:creationId xmlns:a16="http://schemas.microsoft.com/office/drawing/2014/main" id="{BE5E9AAC-8AFC-4CA9-B89F-13D11A0216BE}"/>
              </a:ext>
            </a:extLst>
          </p:cNvPr>
          <p:cNvSpPr txBox="1"/>
          <p:nvPr/>
        </p:nvSpPr>
        <p:spPr>
          <a:xfrm>
            <a:off x="936398" y="2009023"/>
            <a:ext cx="6962348" cy="2308324"/>
          </a:xfrm>
          <a:prstGeom prst="rect">
            <a:avLst/>
          </a:prstGeom>
          <a:noFill/>
        </p:spPr>
        <p:txBody>
          <a:bodyPr wrap="square" rtlCol="0">
            <a:spAutoFit/>
          </a:bodyPr>
          <a:lstStyle/>
          <a:p>
            <a:pPr marL="214313" indent="-214313">
              <a:buFont typeface="Arial" panose="020B0604020202020204" pitchFamily="34" charset="0"/>
              <a:buChar char="•"/>
            </a:pPr>
            <a:r>
              <a:rPr lang="nl-NL" sz="2400" dirty="0"/>
              <a:t>Les 1: Huidmondjes VPD</a:t>
            </a:r>
          </a:p>
          <a:p>
            <a:pPr marL="214313" indent="-214313">
              <a:buFont typeface="Arial" panose="020B0604020202020204" pitchFamily="34" charset="0"/>
              <a:buChar char="•"/>
            </a:pPr>
            <a:r>
              <a:rPr lang="nl-NL" sz="2400" dirty="0"/>
              <a:t>Les 2: Sensoren</a:t>
            </a:r>
          </a:p>
          <a:p>
            <a:pPr marL="214313" indent="-214313">
              <a:buFont typeface="Arial" panose="020B0604020202020204" pitchFamily="34" charset="0"/>
              <a:buChar char="•"/>
            </a:pPr>
            <a:r>
              <a:rPr lang="nl-NL" sz="2400" dirty="0"/>
              <a:t>Les 3</a:t>
            </a:r>
            <a:r>
              <a:rPr lang="nl-NL" sz="2400" b="1" dirty="0"/>
              <a:t>: </a:t>
            </a:r>
            <a:r>
              <a:rPr lang="nl-NL" sz="2400" dirty="0"/>
              <a:t>Kassim</a:t>
            </a:r>
          </a:p>
          <a:p>
            <a:pPr marL="214313" indent="-214313">
              <a:buFont typeface="Arial" panose="020B0604020202020204" pitchFamily="34" charset="0"/>
              <a:buChar char="•"/>
            </a:pPr>
            <a:r>
              <a:rPr lang="nl-NL" sz="2400" dirty="0"/>
              <a:t>Les 4: Kassim</a:t>
            </a:r>
          </a:p>
          <a:p>
            <a:pPr marL="214313" indent="-214313">
              <a:buFont typeface="Arial" panose="020B0604020202020204" pitchFamily="34" charset="0"/>
              <a:buChar char="•"/>
            </a:pPr>
            <a:r>
              <a:rPr lang="nl-NL" sz="2400" dirty="0"/>
              <a:t>Les 5: Kassim</a:t>
            </a:r>
          </a:p>
          <a:p>
            <a:pPr marL="214313" indent="-214313">
              <a:buFont typeface="Arial" panose="020B0604020202020204" pitchFamily="34" charset="0"/>
              <a:buChar char="•"/>
            </a:pPr>
            <a:r>
              <a:rPr lang="nl-NL" sz="2400" dirty="0"/>
              <a:t>Les 6: Toets</a:t>
            </a:r>
          </a:p>
        </p:txBody>
      </p:sp>
      <p:pic>
        <p:nvPicPr>
          <p:cNvPr id="2" name="Afbeelding 1">
            <a:extLst>
              <a:ext uri="{FF2B5EF4-FFF2-40B4-BE49-F238E27FC236}">
                <a16:creationId xmlns:a16="http://schemas.microsoft.com/office/drawing/2014/main" id="{7090F0AB-3877-490C-9DB3-C9E28FC060F0}"/>
              </a:ext>
            </a:extLst>
          </p:cNvPr>
          <p:cNvPicPr>
            <a:picLocks noChangeAspect="1"/>
          </p:cNvPicPr>
          <p:nvPr/>
        </p:nvPicPr>
        <p:blipFill>
          <a:blip r:embed="rId2"/>
          <a:stretch>
            <a:fillRect/>
          </a:stretch>
        </p:blipFill>
        <p:spPr>
          <a:xfrm>
            <a:off x="6560394" y="4725144"/>
            <a:ext cx="2847975" cy="1600200"/>
          </a:xfrm>
          <a:prstGeom prst="rect">
            <a:avLst/>
          </a:prstGeom>
        </p:spPr>
      </p:pic>
    </p:spTree>
    <p:extLst>
      <p:ext uri="{BB962C8B-B14F-4D97-AF65-F5344CB8AC3E}">
        <p14:creationId xmlns:p14="http://schemas.microsoft.com/office/powerpoint/2010/main" val="2852106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a:solidFill>
                  <a:prstClr val="black"/>
                </a:solidFill>
                <a:latin typeface="Calibri"/>
              </a:rPr>
              <a:t>Het VPD laten stijgen ↑</a:t>
            </a:r>
            <a:endParaRPr lang="nl-NL" sz="2800" b="1" dirty="0">
              <a:solidFill>
                <a:prstClr val="black"/>
              </a:solidFill>
              <a:latin typeface="Calibri"/>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7" y="1948060"/>
            <a:ext cx="6263640" cy="1200329"/>
          </a:xfrm>
          <a:prstGeom prst="rect">
            <a:avLst/>
          </a:prstGeom>
          <a:noFill/>
        </p:spPr>
        <p:txBody>
          <a:bodyPr wrap="square" rtlCol="0">
            <a:spAutoFit/>
          </a:bodyPr>
          <a:lstStyle/>
          <a:p>
            <a:pPr marL="214313" indent="-214313">
              <a:buFont typeface="Arial" panose="020B0604020202020204" pitchFamily="34" charset="0"/>
              <a:buChar char="•"/>
              <a:defRPr/>
            </a:pPr>
            <a:r>
              <a:rPr lang="nl-NL" sz="2400" dirty="0">
                <a:solidFill>
                  <a:prstClr val="black"/>
                </a:solidFill>
                <a:latin typeface="Calibri"/>
              </a:rPr>
              <a:t>Verhogen temperatuur = VPD stijgt</a:t>
            </a:r>
          </a:p>
          <a:p>
            <a:pPr marL="214313" indent="-214313">
              <a:buFont typeface="Arial" panose="020B0604020202020204" pitchFamily="34" charset="0"/>
              <a:buChar char="•"/>
              <a:defRPr/>
            </a:pPr>
            <a:r>
              <a:rPr lang="nl-NL" sz="2400" dirty="0">
                <a:solidFill>
                  <a:prstClr val="black"/>
                </a:solidFill>
                <a:latin typeface="Calibri"/>
              </a:rPr>
              <a:t>Verhogen lichtintensiteit = VPD stijgt</a:t>
            </a:r>
          </a:p>
          <a:p>
            <a:pPr marL="214313" indent="-214313">
              <a:buFont typeface="Arial" panose="020B0604020202020204" pitchFamily="34" charset="0"/>
              <a:buChar char="•"/>
              <a:defRPr/>
            </a:pPr>
            <a:r>
              <a:rPr lang="nl-NL" sz="2400" dirty="0">
                <a:solidFill>
                  <a:prstClr val="black"/>
                </a:solidFill>
                <a:latin typeface="Calibri"/>
              </a:rPr>
              <a:t>Verlagen vochtigheid = VPD stijgt</a:t>
            </a:r>
          </a:p>
        </p:txBody>
      </p:sp>
      <p:pic>
        <p:nvPicPr>
          <p:cNvPr id="2" name="Afbeelding 1">
            <a:extLst>
              <a:ext uri="{FF2B5EF4-FFF2-40B4-BE49-F238E27FC236}">
                <a16:creationId xmlns:a16="http://schemas.microsoft.com/office/drawing/2014/main" id="{484EABCB-C345-46A5-A3BB-84B8BA345C1C}"/>
              </a:ext>
            </a:extLst>
          </p:cNvPr>
          <p:cNvPicPr>
            <a:picLocks noChangeAspect="1"/>
          </p:cNvPicPr>
          <p:nvPr/>
        </p:nvPicPr>
        <p:blipFill>
          <a:blip r:embed="rId2"/>
          <a:stretch>
            <a:fillRect/>
          </a:stretch>
        </p:blipFill>
        <p:spPr>
          <a:xfrm>
            <a:off x="1541106" y="3999482"/>
            <a:ext cx="2782319" cy="1854879"/>
          </a:xfrm>
          <a:prstGeom prst="rect">
            <a:avLst/>
          </a:prstGeom>
        </p:spPr>
      </p:pic>
    </p:spTree>
    <p:extLst>
      <p:ext uri="{BB962C8B-B14F-4D97-AF65-F5344CB8AC3E}">
        <p14:creationId xmlns:p14="http://schemas.microsoft.com/office/powerpoint/2010/main" val="10146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a:solidFill>
                  <a:prstClr val="black"/>
                </a:solidFill>
                <a:latin typeface="Calibri"/>
              </a:rPr>
              <a:t>Het VPD laten dalen ↓</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7" y="1948060"/>
            <a:ext cx="6263640" cy="1408078"/>
          </a:xfrm>
          <a:prstGeom prst="rect">
            <a:avLst/>
          </a:prstGeom>
          <a:noFill/>
        </p:spPr>
        <p:txBody>
          <a:bodyPr wrap="square" rtlCol="0">
            <a:spAutoFit/>
          </a:bodyPr>
          <a:lstStyle/>
          <a:p>
            <a:pPr marL="214313" indent="-214313">
              <a:buFont typeface="Arial" panose="020B0604020202020204" pitchFamily="34" charset="0"/>
              <a:buChar char="•"/>
              <a:defRPr/>
            </a:pPr>
            <a:r>
              <a:rPr lang="nl-NL" sz="2400" dirty="0">
                <a:solidFill>
                  <a:prstClr val="black"/>
                </a:solidFill>
                <a:latin typeface="Calibri"/>
              </a:rPr>
              <a:t>Verhogen vochtigheid = VPD daalt</a:t>
            </a:r>
          </a:p>
          <a:p>
            <a:pPr marL="214313" indent="-214313">
              <a:buFont typeface="Arial" panose="020B0604020202020204" pitchFamily="34" charset="0"/>
              <a:buChar char="•"/>
              <a:defRPr/>
            </a:pPr>
            <a:r>
              <a:rPr lang="nl-NL" sz="2400" dirty="0">
                <a:solidFill>
                  <a:prstClr val="black"/>
                </a:solidFill>
                <a:latin typeface="Calibri"/>
              </a:rPr>
              <a:t>Verlagen temperatuur = VPD daalt</a:t>
            </a:r>
          </a:p>
          <a:p>
            <a:pPr marL="214313" indent="-214313">
              <a:buFont typeface="Arial" panose="020B0604020202020204" pitchFamily="34" charset="0"/>
              <a:buChar char="•"/>
              <a:defRPr/>
            </a:pPr>
            <a:r>
              <a:rPr lang="nl-NL" sz="2400" dirty="0">
                <a:solidFill>
                  <a:prstClr val="black"/>
                </a:solidFill>
                <a:latin typeface="Calibri"/>
              </a:rPr>
              <a:t>Verlagen lichtintensiteit = VPD daalt</a:t>
            </a:r>
            <a:endParaRPr lang="nl-NL" sz="135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pic>
        <p:nvPicPr>
          <p:cNvPr id="2" name="Afbeelding 1">
            <a:extLst>
              <a:ext uri="{FF2B5EF4-FFF2-40B4-BE49-F238E27FC236}">
                <a16:creationId xmlns:a16="http://schemas.microsoft.com/office/drawing/2014/main" id="{F8FDC39C-2D39-4153-B0CE-0A9DE43693FE}"/>
              </a:ext>
            </a:extLst>
          </p:cNvPr>
          <p:cNvPicPr>
            <a:picLocks noChangeAspect="1"/>
          </p:cNvPicPr>
          <p:nvPr/>
        </p:nvPicPr>
        <p:blipFill>
          <a:blip r:embed="rId2"/>
          <a:stretch>
            <a:fillRect/>
          </a:stretch>
        </p:blipFill>
        <p:spPr>
          <a:xfrm>
            <a:off x="3125294" y="3966006"/>
            <a:ext cx="2333625" cy="1962150"/>
          </a:xfrm>
          <a:prstGeom prst="rect">
            <a:avLst/>
          </a:prstGeom>
        </p:spPr>
      </p:pic>
    </p:spTree>
    <p:extLst>
      <p:ext uri="{BB962C8B-B14F-4D97-AF65-F5344CB8AC3E}">
        <p14:creationId xmlns:p14="http://schemas.microsoft.com/office/powerpoint/2010/main" val="2744433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3"/>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72487691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74023" y="734453"/>
            <a:ext cx="5741582" cy="523220"/>
          </a:xfrm>
          <a:prstGeom prst="rect">
            <a:avLst/>
          </a:prstGeom>
          <a:noFill/>
        </p:spPr>
        <p:txBody>
          <a:bodyPr wrap="square" rtlCol="0">
            <a:spAutoFit/>
          </a:bodyPr>
          <a:lstStyle/>
          <a:p>
            <a:pPr>
              <a:defRPr/>
            </a:pPr>
            <a:r>
              <a:rPr lang="nl-NL" sz="2800" b="1" dirty="0">
                <a:solidFill>
                  <a:prstClr val="black"/>
                </a:solidFill>
                <a:latin typeface="Calibri"/>
              </a:rPr>
              <a:t>Lesprogramma vandaag</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7" y="1948060"/>
            <a:ext cx="6263640" cy="2354491"/>
          </a:xfrm>
          <a:prstGeom prst="rect">
            <a:avLst/>
          </a:prstGeom>
          <a:noFill/>
        </p:spPr>
        <p:txBody>
          <a:bodyPr wrap="square" rtlCol="0">
            <a:spAutoFit/>
          </a:bodyPr>
          <a:lstStyle/>
          <a:p>
            <a:pPr marL="214313" indent="-214313">
              <a:buFont typeface="Arial" panose="020B0604020202020204" pitchFamily="34" charset="0"/>
              <a:buChar char="•"/>
              <a:defRPr/>
            </a:pPr>
            <a:r>
              <a:rPr lang="nl-NL" sz="2400" dirty="0"/>
              <a:t>Behandeling toets</a:t>
            </a:r>
          </a:p>
          <a:p>
            <a:pPr marL="214313" indent="-214313">
              <a:buFont typeface="Arial" panose="020B0604020202020204" pitchFamily="34" charset="0"/>
              <a:buChar char="•"/>
              <a:defRPr/>
            </a:pPr>
            <a:r>
              <a:rPr lang="nl-NL" sz="2400" dirty="0"/>
              <a:t>Huidmondjes</a:t>
            </a:r>
          </a:p>
          <a:p>
            <a:pPr marL="214313" indent="-214313">
              <a:buFont typeface="Arial" panose="020B0604020202020204" pitchFamily="34" charset="0"/>
              <a:buChar char="•"/>
              <a:defRPr/>
            </a:pPr>
            <a:r>
              <a:rPr lang="nl-NL" sz="2400" dirty="0"/>
              <a:t>Opdracht sensoren</a:t>
            </a:r>
          </a:p>
          <a:p>
            <a:pPr marL="214313" indent="-214313">
              <a:buFont typeface="Arial" panose="020B0604020202020204" pitchFamily="34" charset="0"/>
              <a:buChar char="•"/>
              <a:defRPr/>
            </a:pPr>
            <a:r>
              <a:rPr lang="nl-NL" sz="2400" dirty="0"/>
              <a:t>VPD</a:t>
            </a:r>
          </a:p>
          <a:p>
            <a:pPr marL="214313" indent="-214313">
              <a:buFont typeface="Arial" panose="020B0604020202020204" pitchFamily="34" charset="0"/>
              <a:buChar char="•"/>
              <a:defRPr/>
            </a:pPr>
            <a:r>
              <a:rPr lang="nl-NL" sz="2400" dirty="0"/>
              <a:t>Afsluiting</a:t>
            </a:r>
          </a:p>
          <a:p>
            <a:pPr marL="214313" indent="-214313">
              <a:buFont typeface="Arial" panose="020B0604020202020204" pitchFamily="34" charset="0"/>
              <a:buChar char="•"/>
              <a:defRPr/>
            </a:pPr>
            <a:endParaRPr lang="nl-NL" sz="135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spTree>
    <p:extLst>
      <p:ext uri="{BB962C8B-B14F-4D97-AF65-F5344CB8AC3E}">
        <p14:creationId xmlns:p14="http://schemas.microsoft.com/office/powerpoint/2010/main" val="401981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60287" y="654929"/>
            <a:ext cx="5741582" cy="523220"/>
          </a:xfrm>
          <a:prstGeom prst="rect">
            <a:avLst/>
          </a:prstGeom>
          <a:noFill/>
        </p:spPr>
        <p:txBody>
          <a:bodyPr wrap="square" rtlCol="0">
            <a:spAutoFit/>
          </a:bodyPr>
          <a:lstStyle/>
          <a:p>
            <a:pPr>
              <a:defRPr/>
            </a:pPr>
            <a:r>
              <a:rPr lang="nl-NL" sz="2800" b="1" dirty="0">
                <a:solidFill>
                  <a:prstClr val="black"/>
                </a:solidFill>
                <a:latin typeface="Calibri"/>
              </a:rPr>
              <a:t>Huidmondjes </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7" y="1948060"/>
            <a:ext cx="6263640" cy="3993401"/>
          </a:xfrm>
          <a:prstGeom prst="rect">
            <a:avLst/>
          </a:prstGeom>
          <a:noFill/>
        </p:spPr>
        <p:txBody>
          <a:bodyPr wrap="square" rtlCol="0">
            <a:spAutoFit/>
          </a:bodyPr>
          <a:lstStyle/>
          <a:p>
            <a:pPr>
              <a:defRPr/>
            </a:pPr>
            <a:r>
              <a:rPr lang="nl-NL" sz="2400" dirty="0"/>
              <a:t>Het </a:t>
            </a:r>
            <a:r>
              <a:rPr lang="nl-NL" sz="2400" b="1" dirty="0"/>
              <a:t>huidmondje</a:t>
            </a:r>
            <a:r>
              <a:rPr lang="nl-NL" sz="2400" dirty="0"/>
              <a:t> (stomata) is in feite de poort van de plant naar zijn omgeving. </a:t>
            </a:r>
          </a:p>
          <a:p>
            <a:pPr>
              <a:defRPr/>
            </a:pPr>
            <a:endParaRPr lang="nl-NL" sz="2400" dirty="0"/>
          </a:p>
          <a:p>
            <a:pPr>
              <a:defRPr/>
            </a:pPr>
            <a:r>
              <a:rPr lang="nl-NL" sz="2400" dirty="0"/>
              <a:t>Daar vindt uitwisseling plaats van waterdamp, zuurstof en CO2. </a:t>
            </a:r>
          </a:p>
          <a:p>
            <a:pPr>
              <a:defRPr/>
            </a:pPr>
            <a:endParaRPr lang="nl-NL" sz="2400" dirty="0"/>
          </a:p>
          <a:p>
            <a:pPr>
              <a:defRPr/>
            </a:pPr>
            <a:r>
              <a:rPr lang="nl-NL" sz="2400" dirty="0"/>
              <a:t>De verdamping speelt een rol in de energie uitwisseling tussen plant en omgeving en zorgt ook voor aanvoer van water en nutriënten binnen in de plant.</a:t>
            </a:r>
            <a:endParaRPr lang="nl-NL" sz="240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pic>
        <p:nvPicPr>
          <p:cNvPr id="5" name="Afbeelding 4">
            <a:extLst>
              <a:ext uri="{FF2B5EF4-FFF2-40B4-BE49-F238E27FC236}">
                <a16:creationId xmlns:a16="http://schemas.microsoft.com/office/drawing/2014/main" id="{DDA29980-9AE4-49AB-808A-257DBBC5E4DC}"/>
              </a:ext>
            </a:extLst>
          </p:cNvPr>
          <p:cNvPicPr>
            <a:picLocks noChangeAspect="1"/>
          </p:cNvPicPr>
          <p:nvPr/>
        </p:nvPicPr>
        <p:blipFill>
          <a:blip r:embed="rId2"/>
          <a:stretch>
            <a:fillRect/>
          </a:stretch>
        </p:blipFill>
        <p:spPr>
          <a:xfrm>
            <a:off x="8683206" y="185391"/>
            <a:ext cx="3328151" cy="2964135"/>
          </a:xfrm>
          <a:prstGeom prst="rect">
            <a:avLst/>
          </a:prstGeom>
        </p:spPr>
      </p:pic>
    </p:spTree>
    <p:extLst>
      <p:ext uri="{BB962C8B-B14F-4D97-AF65-F5344CB8AC3E}">
        <p14:creationId xmlns:p14="http://schemas.microsoft.com/office/powerpoint/2010/main" val="276650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a:solidFill>
                  <a:prstClr val="black"/>
                </a:solidFill>
                <a:latin typeface="Calibri"/>
              </a:rPr>
              <a:t>Huidmondjes</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6" y="1948060"/>
            <a:ext cx="7421651" cy="3993401"/>
          </a:xfrm>
          <a:prstGeom prst="rect">
            <a:avLst/>
          </a:prstGeom>
          <a:noFill/>
        </p:spPr>
        <p:txBody>
          <a:bodyPr wrap="square" rtlCol="0">
            <a:spAutoFit/>
          </a:bodyPr>
          <a:lstStyle/>
          <a:p>
            <a:pPr>
              <a:defRPr/>
            </a:pPr>
            <a:r>
              <a:rPr lang="nl-NL" sz="2400" dirty="0"/>
              <a:t>Een huidmondje bestaat eigenlijk uit twee sluitcellen. Als er veel water in de sluitcellen zit, dan staan de huidmondjes open. </a:t>
            </a:r>
          </a:p>
          <a:p>
            <a:pPr>
              <a:defRPr/>
            </a:pPr>
            <a:endParaRPr lang="nl-NL" sz="2400" dirty="0"/>
          </a:p>
          <a:p>
            <a:pPr>
              <a:defRPr/>
            </a:pPr>
            <a:r>
              <a:rPr lang="nl-NL" sz="2400" dirty="0"/>
              <a:t>Zit er weinig water in de sluitcellen van het huidmondje, dan worden deze cellen een beetje slap en sluiten ze het huidmondje af. </a:t>
            </a:r>
          </a:p>
          <a:p>
            <a:pPr>
              <a:defRPr/>
            </a:pPr>
            <a:endParaRPr lang="nl-NL" sz="2400" dirty="0"/>
          </a:p>
          <a:p>
            <a:pPr>
              <a:defRPr/>
            </a:pPr>
            <a:r>
              <a:rPr lang="nl-NL" sz="2400" dirty="0"/>
              <a:t>Er kunnen dan geen stoffen de plant in of uit via de huidmondjes</a:t>
            </a:r>
            <a:r>
              <a:rPr lang="nl-NL" dirty="0"/>
              <a:t>.</a:t>
            </a:r>
            <a:endParaRPr lang="nl-NL" sz="135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pic>
        <p:nvPicPr>
          <p:cNvPr id="6" name="Afbeelding 5">
            <a:extLst>
              <a:ext uri="{FF2B5EF4-FFF2-40B4-BE49-F238E27FC236}">
                <a16:creationId xmlns:a16="http://schemas.microsoft.com/office/drawing/2014/main" id="{1A47E35B-8F82-4E9E-A374-A8D7093B5B53}"/>
              </a:ext>
            </a:extLst>
          </p:cNvPr>
          <p:cNvPicPr>
            <a:picLocks noChangeAspect="1"/>
          </p:cNvPicPr>
          <p:nvPr/>
        </p:nvPicPr>
        <p:blipFill>
          <a:blip r:embed="rId3"/>
          <a:stretch>
            <a:fillRect/>
          </a:stretch>
        </p:blipFill>
        <p:spPr>
          <a:xfrm>
            <a:off x="8763700" y="4259104"/>
            <a:ext cx="3113627" cy="2093417"/>
          </a:xfrm>
          <a:prstGeom prst="rect">
            <a:avLst/>
          </a:prstGeom>
        </p:spPr>
      </p:pic>
      <p:pic>
        <p:nvPicPr>
          <p:cNvPr id="7" name="Afbeelding 6">
            <a:extLst>
              <a:ext uri="{FF2B5EF4-FFF2-40B4-BE49-F238E27FC236}">
                <a16:creationId xmlns:a16="http://schemas.microsoft.com/office/drawing/2014/main" id="{533684B8-47C4-457D-9F73-15909C8DE32C}"/>
              </a:ext>
            </a:extLst>
          </p:cNvPr>
          <p:cNvPicPr>
            <a:picLocks noChangeAspect="1"/>
          </p:cNvPicPr>
          <p:nvPr/>
        </p:nvPicPr>
        <p:blipFill rotWithShape="1">
          <a:blip r:embed="rId4"/>
          <a:srcRect l="14398" r="11570"/>
          <a:stretch/>
        </p:blipFill>
        <p:spPr>
          <a:xfrm>
            <a:off x="8763700" y="286726"/>
            <a:ext cx="3113627" cy="2628614"/>
          </a:xfrm>
          <a:prstGeom prst="rect">
            <a:avLst/>
          </a:prstGeom>
        </p:spPr>
      </p:pic>
    </p:spTree>
    <p:extLst>
      <p:ext uri="{BB962C8B-B14F-4D97-AF65-F5344CB8AC3E}">
        <p14:creationId xmlns:p14="http://schemas.microsoft.com/office/powerpoint/2010/main" val="234020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a:solidFill>
                  <a:prstClr val="black"/>
                </a:solidFill>
                <a:latin typeface="Calibri"/>
              </a:rPr>
              <a:t>Huidmondjes</a:t>
            </a:r>
          </a:p>
        </p:txBody>
      </p:sp>
      <p:sp>
        <p:nvSpPr>
          <p:cNvPr id="4" name="Tekstvak 3">
            <a:extLst>
              <a:ext uri="{FF2B5EF4-FFF2-40B4-BE49-F238E27FC236}">
                <a16:creationId xmlns:a16="http://schemas.microsoft.com/office/drawing/2014/main" id="{BE5E9AAC-8AFC-4CA9-B89F-13D11A0216BE}"/>
              </a:ext>
            </a:extLst>
          </p:cNvPr>
          <p:cNvSpPr txBox="1"/>
          <p:nvPr/>
        </p:nvSpPr>
        <p:spPr>
          <a:xfrm>
            <a:off x="1099190" y="1387272"/>
            <a:ext cx="7455207" cy="5470728"/>
          </a:xfrm>
          <a:prstGeom prst="rect">
            <a:avLst/>
          </a:prstGeom>
          <a:noFill/>
        </p:spPr>
        <p:txBody>
          <a:bodyPr wrap="square" rtlCol="0">
            <a:spAutoFit/>
          </a:bodyPr>
          <a:lstStyle/>
          <a:p>
            <a:pPr>
              <a:defRPr/>
            </a:pPr>
            <a:r>
              <a:rPr lang="nl-NL" sz="2400" dirty="0">
                <a:solidFill>
                  <a:prstClr val="black"/>
                </a:solidFill>
                <a:latin typeface="+mj-lt"/>
              </a:rPr>
              <a:t>De opening van de huidmondjes wordt geregeld door de sluitcellen.</a:t>
            </a:r>
          </a:p>
          <a:p>
            <a:pPr>
              <a:defRPr/>
            </a:pPr>
            <a:endParaRPr lang="nl-NL" sz="2400" dirty="0">
              <a:solidFill>
                <a:prstClr val="black"/>
              </a:solidFill>
              <a:latin typeface="+mj-lt"/>
            </a:endParaRPr>
          </a:p>
          <a:p>
            <a:pPr>
              <a:defRPr/>
            </a:pPr>
            <a:r>
              <a:rPr lang="nl-NL" sz="2400" dirty="0">
                <a:solidFill>
                  <a:prstClr val="black"/>
                </a:solidFill>
                <a:latin typeface="+mj-lt"/>
              </a:rPr>
              <a:t>De vorm van deze cellen verandert onder invloed van interne waterdruk, </a:t>
            </a:r>
            <a:r>
              <a:rPr lang="nl-NL" sz="2400" b="1" dirty="0">
                <a:solidFill>
                  <a:prstClr val="black"/>
                </a:solidFill>
                <a:latin typeface="+mj-lt"/>
              </a:rPr>
              <a:t>turgor</a:t>
            </a:r>
            <a:r>
              <a:rPr lang="nl-NL" sz="2400" dirty="0">
                <a:solidFill>
                  <a:prstClr val="black"/>
                </a:solidFill>
                <a:latin typeface="+mj-lt"/>
              </a:rPr>
              <a:t> genoemd.</a:t>
            </a:r>
          </a:p>
          <a:p>
            <a:pPr>
              <a:defRPr/>
            </a:pPr>
            <a:endParaRPr lang="nl-NL" sz="2400" dirty="0">
              <a:solidFill>
                <a:prstClr val="black"/>
              </a:solidFill>
              <a:latin typeface="+mj-lt"/>
            </a:endParaRPr>
          </a:p>
          <a:p>
            <a:pPr>
              <a:defRPr/>
            </a:pPr>
            <a:r>
              <a:rPr lang="nl-NL" sz="2400" dirty="0">
                <a:solidFill>
                  <a:prstClr val="black"/>
                </a:solidFill>
                <a:latin typeface="+mj-lt"/>
              </a:rPr>
              <a:t>Is de turgor laag, dan liggen de sluitcellen tegen elkaar aan en zijn de huidmondjes gesloten.</a:t>
            </a:r>
          </a:p>
          <a:p>
            <a:pPr>
              <a:defRPr/>
            </a:pPr>
            <a:endParaRPr lang="nl-NL" sz="2400" dirty="0">
              <a:solidFill>
                <a:prstClr val="black"/>
              </a:solidFill>
              <a:latin typeface="+mj-lt"/>
            </a:endParaRPr>
          </a:p>
          <a:p>
            <a:pPr>
              <a:defRPr/>
            </a:pPr>
            <a:r>
              <a:rPr lang="nl-NL" sz="2400" dirty="0">
                <a:solidFill>
                  <a:prstClr val="black"/>
                </a:solidFill>
                <a:latin typeface="+mj-lt"/>
              </a:rPr>
              <a:t>Is de turgor hoog, dan worden de cellen aan 1 kant uitgerekt ( de andere kant heeft een versterkte wand).</a:t>
            </a:r>
          </a:p>
          <a:p>
            <a:pPr>
              <a:defRPr/>
            </a:pPr>
            <a:endParaRPr lang="nl-NL" sz="2400" dirty="0">
              <a:solidFill>
                <a:prstClr val="black"/>
              </a:solidFill>
              <a:latin typeface="+mj-lt"/>
            </a:endParaRPr>
          </a:p>
          <a:p>
            <a:pPr>
              <a:defRPr/>
            </a:pPr>
            <a:r>
              <a:rPr lang="nl-NL" sz="2400" dirty="0">
                <a:solidFill>
                  <a:prstClr val="black"/>
                </a:solidFill>
                <a:latin typeface="+mj-lt"/>
              </a:rPr>
              <a:t>Hierdoor buigen de sluitcellen in de vorm van een banaan en staan de huidmondjes open</a:t>
            </a:r>
          </a:p>
          <a:p>
            <a:pPr marL="214313" indent="-214313">
              <a:buFont typeface="Arial" panose="020B0604020202020204" pitchFamily="34" charset="0"/>
              <a:buChar char="•"/>
              <a:defRPr/>
            </a:pPr>
            <a:endParaRPr lang="nl-NL" sz="1350" dirty="0">
              <a:solidFill>
                <a:prstClr val="black"/>
              </a:solidFill>
              <a:latin typeface="Calibri"/>
            </a:endParaRPr>
          </a:p>
        </p:txBody>
      </p:sp>
      <p:pic>
        <p:nvPicPr>
          <p:cNvPr id="5" name="Afbeelding 4">
            <a:extLst>
              <a:ext uri="{FF2B5EF4-FFF2-40B4-BE49-F238E27FC236}">
                <a16:creationId xmlns:a16="http://schemas.microsoft.com/office/drawing/2014/main" id="{BE328A8D-7BD9-4A50-9E91-6C33F3078A0A}"/>
              </a:ext>
            </a:extLst>
          </p:cNvPr>
          <p:cNvPicPr>
            <a:picLocks noChangeAspect="1"/>
          </p:cNvPicPr>
          <p:nvPr/>
        </p:nvPicPr>
        <p:blipFill rotWithShape="1">
          <a:blip r:embed="rId2"/>
          <a:srcRect l="14398" r="11570"/>
          <a:stretch/>
        </p:blipFill>
        <p:spPr>
          <a:xfrm>
            <a:off x="8688427" y="125835"/>
            <a:ext cx="3140050" cy="2650921"/>
          </a:xfrm>
          <a:prstGeom prst="rect">
            <a:avLst/>
          </a:prstGeom>
        </p:spPr>
      </p:pic>
    </p:spTree>
    <p:extLst>
      <p:ext uri="{BB962C8B-B14F-4D97-AF65-F5344CB8AC3E}">
        <p14:creationId xmlns:p14="http://schemas.microsoft.com/office/powerpoint/2010/main" val="291887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1000"/>
                                        <p:tgtEl>
                                          <p:spTgt spid="4">
                                            <p:txEl>
                                              <p:pRg st="8" end="8"/>
                                            </p:txEl>
                                          </p:spTgt>
                                        </p:tgtEl>
                                      </p:cBhvr>
                                    </p:animEffect>
                                    <p:anim calcmode="lin" valueType="num">
                                      <p:cBhvr>
                                        <p:cTn id="2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a:solidFill>
                  <a:prstClr val="black"/>
                </a:solidFill>
                <a:latin typeface="Calibri"/>
              </a:rPr>
              <a:t>Huidmondjes</a:t>
            </a:r>
          </a:p>
        </p:txBody>
      </p:sp>
      <p:sp>
        <p:nvSpPr>
          <p:cNvPr id="4" name="Tekstvak 3">
            <a:extLst>
              <a:ext uri="{FF2B5EF4-FFF2-40B4-BE49-F238E27FC236}">
                <a16:creationId xmlns:a16="http://schemas.microsoft.com/office/drawing/2014/main" id="{BE5E9AAC-8AFC-4CA9-B89F-13D11A0216BE}"/>
              </a:ext>
            </a:extLst>
          </p:cNvPr>
          <p:cNvSpPr txBox="1"/>
          <p:nvPr/>
        </p:nvSpPr>
        <p:spPr>
          <a:xfrm>
            <a:off x="1099189" y="1921427"/>
            <a:ext cx="8115831" cy="3993401"/>
          </a:xfrm>
          <a:prstGeom prst="rect">
            <a:avLst/>
          </a:prstGeom>
          <a:noFill/>
        </p:spPr>
        <p:txBody>
          <a:bodyPr wrap="square" rtlCol="0">
            <a:spAutoFit/>
          </a:bodyPr>
          <a:lstStyle/>
          <a:p>
            <a:pPr>
              <a:defRPr/>
            </a:pPr>
            <a:r>
              <a:rPr lang="nl-NL" sz="2400" dirty="0">
                <a:solidFill>
                  <a:prstClr val="black"/>
                </a:solidFill>
                <a:latin typeface="+mj-lt"/>
              </a:rPr>
              <a:t>We kunnen huidmondjes zien als kleppen die worden bedient door hydraulische druk.</a:t>
            </a:r>
          </a:p>
          <a:p>
            <a:pPr>
              <a:defRPr/>
            </a:pPr>
            <a:endParaRPr lang="nl-NL" sz="2400" dirty="0">
              <a:solidFill>
                <a:prstClr val="black"/>
              </a:solidFill>
              <a:latin typeface="+mj-lt"/>
            </a:endParaRPr>
          </a:p>
          <a:p>
            <a:pPr>
              <a:defRPr/>
            </a:pPr>
            <a:r>
              <a:rPr lang="nl-NL" sz="2400" dirty="0">
                <a:solidFill>
                  <a:prstClr val="black"/>
                </a:solidFill>
                <a:latin typeface="+mj-lt"/>
              </a:rPr>
              <a:t>Onder invloed van licht (vooral blauw), worden K+ ionen door zogenaamde kaliumpompjes in de sluitcellen gebracht.</a:t>
            </a:r>
          </a:p>
          <a:p>
            <a:pPr>
              <a:defRPr/>
            </a:pPr>
            <a:endParaRPr lang="nl-NL" sz="2400" dirty="0">
              <a:solidFill>
                <a:prstClr val="black"/>
              </a:solidFill>
              <a:latin typeface="+mj-lt"/>
            </a:endParaRPr>
          </a:p>
          <a:p>
            <a:pPr>
              <a:defRPr/>
            </a:pPr>
            <a:r>
              <a:rPr lang="nl-NL" sz="2400" dirty="0">
                <a:solidFill>
                  <a:prstClr val="black"/>
                </a:solidFill>
                <a:latin typeface="+mj-lt"/>
              </a:rPr>
              <a:t>Gevolg is dat de osmotische druk toeneemt en water wordt aangetrokken uit omringend weefsel. Gevolg is dat de huidmondjes open gaan.</a:t>
            </a:r>
          </a:p>
          <a:p>
            <a:pPr marL="214313" indent="-214313">
              <a:buFont typeface="Arial" panose="020B0604020202020204" pitchFamily="34" charset="0"/>
              <a:buChar char="•"/>
              <a:defRPr/>
            </a:pPr>
            <a:endParaRPr lang="nl-NL" sz="1350" dirty="0">
              <a:solidFill>
                <a:prstClr val="black"/>
              </a:solidFill>
              <a:latin typeface="Calibri"/>
            </a:endParaRPr>
          </a:p>
        </p:txBody>
      </p:sp>
      <p:pic>
        <p:nvPicPr>
          <p:cNvPr id="2" name="Afbeelding 1">
            <a:extLst>
              <a:ext uri="{FF2B5EF4-FFF2-40B4-BE49-F238E27FC236}">
                <a16:creationId xmlns:a16="http://schemas.microsoft.com/office/drawing/2014/main" id="{5720BE5B-3505-409C-9BE2-8575B19E5630}"/>
              </a:ext>
            </a:extLst>
          </p:cNvPr>
          <p:cNvPicPr>
            <a:picLocks noChangeAspect="1"/>
          </p:cNvPicPr>
          <p:nvPr/>
        </p:nvPicPr>
        <p:blipFill rotWithShape="1">
          <a:blip r:embed="rId2"/>
          <a:srcRect l="16219" t="24599" r="14089"/>
          <a:stretch/>
        </p:blipFill>
        <p:spPr>
          <a:xfrm>
            <a:off x="9215019" y="254000"/>
            <a:ext cx="2752111" cy="1667427"/>
          </a:xfrm>
          <a:prstGeom prst="rect">
            <a:avLst/>
          </a:prstGeom>
        </p:spPr>
      </p:pic>
    </p:spTree>
    <p:extLst>
      <p:ext uri="{BB962C8B-B14F-4D97-AF65-F5344CB8AC3E}">
        <p14:creationId xmlns:p14="http://schemas.microsoft.com/office/powerpoint/2010/main" val="69606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99190" y="675730"/>
            <a:ext cx="5741582" cy="523220"/>
          </a:xfrm>
          <a:prstGeom prst="rect">
            <a:avLst/>
          </a:prstGeom>
          <a:noFill/>
        </p:spPr>
        <p:txBody>
          <a:bodyPr wrap="square" rtlCol="0">
            <a:spAutoFit/>
          </a:bodyPr>
          <a:lstStyle/>
          <a:p>
            <a:pPr>
              <a:defRPr/>
            </a:pPr>
            <a:r>
              <a:rPr lang="nl-NL" sz="2800" b="1" dirty="0">
                <a:solidFill>
                  <a:prstClr val="black"/>
                </a:solidFill>
                <a:latin typeface="Calibri"/>
              </a:rPr>
              <a:t>Huidmondjes.</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60287" y="1948060"/>
            <a:ext cx="6263640" cy="3416320"/>
          </a:xfrm>
          <a:prstGeom prst="rect">
            <a:avLst/>
          </a:prstGeom>
          <a:noFill/>
        </p:spPr>
        <p:txBody>
          <a:bodyPr wrap="square" rtlCol="0">
            <a:spAutoFit/>
          </a:bodyPr>
          <a:lstStyle/>
          <a:p>
            <a:pPr>
              <a:defRPr/>
            </a:pPr>
            <a:r>
              <a:rPr lang="nl-NL" sz="2400" dirty="0">
                <a:solidFill>
                  <a:prstClr val="black"/>
                </a:solidFill>
                <a:latin typeface="Calibri"/>
              </a:rPr>
              <a:t>In het donker zijn de kaliumpompjes niet actief en zal de concentratie van K+ ionen afnemen.</a:t>
            </a:r>
          </a:p>
          <a:p>
            <a:pPr marL="214313" indent="-214313">
              <a:buFont typeface="Arial" panose="020B0604020202020204" pitchFamily="34" charset="0"/>
              <a:buChar char="•"/>
              <a:defRPr/>
            </a:pPr>
            <a:endParaRPr lang="nl-NL" sz="2400" dirty="0">
              <a:solidFill>
                <a:prstClr val="black"/>
              </a:solidFill>
              <a:latin typeface="Calibri"/>
            </a:endParaRPr>
          </a:p>
          <a:p>
            <a:pPr>
              <a:defRPr/>
            </a:pPr>
            <a:r>
              <a:rPr lang="nl-NL" sz="2400" dirty="0">
                <a:solidFill>
                  <a:prstClr val="black"/>
                </a:solidFill>
                <a:latin typeface="Calibri"/>
              </a:rPr>
              <a:t>Het gevolg is dat de turgor afneemt en de huidmondjes sluiten.</a:t>
            </a:r>
          </a:p>
          <a:p>
            <a:pPr>
              <a:defRPr/>
            </a:pPr>
            <a:endParaRPr lang="nl-NL" sz="2400" dirty="0">
              <a:solidFill>
                <a:prstClr val="black"/>
              </a:solidFill>
              <a:latin typeface="Calibri"/>
            </a:endParaRPr>
          </a:p>
          <a:p>
            <a:pPr>
              <a:defRPr/>
            </a:pPr>
            <a:r>
              <a:rPr lang="nl-NL" sz="2400" dirty="0">
                <a:solidFill>
                  <a:prstClr val="black"/>
                </a:solidFill>
                <a:latin typeface="Calibri"/>
              </a:rPr>
              <a:t>De huidmondjes zijn dus overdag geopend onder invloed van licht en ‘s nachts gesloten onder gebrek aan licht</a:t>
            </a:r>
          </a:p>
        </p:txBody>
      </p:sp>
      <p:pic>
        <p:nvPicPr>
          <p:cNvPr id="2" name="Afbeelding 1">
            <a:extLst>
              <a:ext uri="{FF2B5EF4-FFF2-40B4-BE49-F238E27FC236}">
                <a16:creationId xmlns:a16="http://schemas.microsoft.com/office/drawing/2014/main" id="{8FEB3822-A4AD-4034-AD8C-F6ED18CF13B7}"/>
              </a:ext>
            </a:extLst>
          </p:cNvPr>
          <p:cNvPicPr>
            <a:picLocks noChangeAspect="1"/>
          </p:cNvPicPr>
          <p:nvPr/>
        </p:nvPicPr>
        <p:blipFill>
          <a:blip r:embed="rId2"/>
          <a:stretch>
            <a:fillRect/>
          </a:stretch>
        </p:blipFill>
        <p:spPr>
          <a:xfrm>
            <a:off x="8507167" y="401954"/>
            <a:ext cx="3246683" cy="2422525"/>
          </a:xfrm>
          <a:prstGeom prst="rect">
            <a:avLst/>
          </a:prstGeom>
        </p:spPr>
      </p:pic>
    </p:spTree>
    <p:extLst>
      <p:ext uri="{BB962C8B-B14F-4D97-AF65-F5344CB8AC3E}">
        <p14:creationId xmlns:p14="http://schemas.microsoft.com/office/powerpoint/2010/main" val="120362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2.xml><?xml version="1.0" encoding="utf-8"?>
<ds:datastoreItem xmlns:ds="http://schemas.openxmlformats.org/officeDocument/2006/customXml" ds:itemID="{6CCA19EB-BADE-474A-91BD-35E5F319F469}">
  <ds:schemaRefs>
    <ds:schemaRef ds:uri="http://schemas.microsoft.com/office/2006/metadata/properties"/>
    <ds:schemaRef ds:uri="88fa185b-b6f4-4426-890a-edc6532e8d4f"/>
    <ds:schemaRef ds:uri="521c7c86-cc27-4cef-8605-4ebb0342222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3EB284A7-9163-40EF-97FE-15B6724D93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3386</TotalTime>
  <Words>1519</Words>
  <Application>Microsoft Office PowerPoint</Application>
  <PresentationFormat>Breedbeeld</PresentationFormat>
  <Paragraphs>185</Paragraphs>
  <Slides>32</Slides>
  <Notes>3</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32</vt:i4>
      </vt:variant>
    </vt:vector>
  </HeadingPairs>
  <TitlesOfParts>
    <vt:vector size="35" baseType="lpstr">
      <vt:lpstr>Arial</vt:lpstr>
      <vt:lpstr>Calibri</vt:lpstr>
      <vt:lpstr>Kantoorthema</vt:lpstr>
      <vt:lpstr>PowerPoint-presentatie</vt:lpstr>
      <vt:lpstr>Aftrap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114</cp:revision>
  <dcterms:created xsi:type="dcterms:W3CDTF">2020-11-10T08:38:03Z</dcterms:created>
  <dcterms:modified xsi:type="dcterms:W3CDTF">2024-03-22T08:07:57Z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